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62" r:id="rId2"/>
  </p:sldMasterIdLst>
  <p:notesMasterIdLst>
    <p:notesMasterId r:id="rId18"/>
  </p:notesMasterIdLst>
  <p:sldIdLst>
    <p:sldId id="256" r:id="rId3"/>
    <p:sldId id="280" r:id="rId4"/>
    <p:sldId id="264" r:id="rId5"/>
    <p:sldId id="287" r:id="rId6"/>
    <p:sldId id="281" r:id="rId7"/>
    <p:sldId id="268" r:id="rId8"/>
    <p:sldId id="273" r:id="rId9"/>
    <p:sldId id="269" r:id="rId10"/>
    <p:sldId id="271" r:id="rId11"/>
    <p:sldId id="274" r:id="rId12"/>
    <p:sldId id="275" r:id="rId13"/>
    <p:sldId id="285" r:id="rId14"/>
    <p:sldId id="278" r:id="rId15"/>
    <p:sldId id="286" r:id="rId16"/>
    <p:sldId id="288"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4" d="100"/>
          <a:sy n="104" d="100"/>
        </p:scale>
        <p:origin x="18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CrxhiAbHK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Tara</a:t>
            </a:r>
          </a:p>
        </p:txBody>
      </p:sp>
      <p:sp>
        <p:nvSpPr>
          <p:cNvPr id="58" name="Shape 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Tara</a:t>
            </a:r>
          </a:p>
          <a:p>
            <a:pPr marL="482185" marR="0" lvl="1" indent="-190085" algn="l" rtl="0">
              <a:spcBef>
                <a:spcPts val="5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Over 8700 Members</a:t>
            </a:r>
          </a:p>
          <a:p>
            <a:pPr marL="482185" marR="0" lvl="1" indent="-190085" algn="l" rtl="0">
              <a:spcBef>
                <a:spcPts val="5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10K Monthly Users on our website</a:t>
            </a:r>
          </a:p>
          <a:p>
            <a:pPr marL="482185" marR="0" lvl="1" indent="-190085" algn="l" rtl="0">
              <a:spcBef>
                <a:spcPts val="5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Facebook (link), Twitter (link), Pinterest (link), Podcast, Google Hangouts (link), Weekly Newsletter (link)</a:t>
            </a:r>
          </a:p>
          <a:p>
            <a:pPr marL="482185" marR="0" lvl="1" indent="-190085" algn="l" rtl="0">
              <a:spcBef>
                <a:spcPts val="5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Online training (link)</a:t>
            </a:r>
          </a:p>
          <a:p>
            <a:pPr marL="482185" marR="0" lvl="1" indent="-190085" algn="l" rtl="0">
              <a:spcBef>
                <a:spcPts val="5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Help Desk (link)</a:t>
            </a:r>
          </a:p>
          <a:p>
            <a:pPr marL="482185" marR="0" lvl="1" indent="-190085" algn="l" rtl="0">
              <a:spcBef>
                <a:spcPts val="5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Interactive Chats:  Twitter Chats, Google Hangouts (link), Facebook Forums with frequently asked questions, Podcasts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1866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584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243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Cristen</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try to live this mission every day by: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In-person trainings, presentations like this one, how-to videos, self-paced courses, monthly trainings and meetings, creating and sharing app lists, help desk, success stories, new tech products or diy solutions, AT evaluations and access to 3 AT labs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App search tool to find solutions quickly without wasting time Google searching or iTunes searching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“Getting Started with iPad for Special Needs” book online free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Professionals such as special ed teachers, occupational therapists, speech therapists, assistive technology professionals, educational technology professionals, physical therapists, dietitian, psychologist use apps in their professions and write our reviews. All apps must be trialed with someone who has a disability before a review is written. They are high quality.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3 Assistive Technology labs in the area, free for the community to access. Each has mobile devices and apps with accessories and cases, etc. to try. Locations are The Woodlands, Bellaire, and Stafford Lab. </a:t>
            </a: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490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Cristen</a:t>
            </a:r>
          </a:p>
          <a:p>
            <a:pPr marL="457200" marR="0" lvl="0" indent="-228600" algn="l" rtl="0">
              <a:lnSpc>
                <a:spcPct val="100000"/>
              </a:lnSpc>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We have seen at BridgingApps that using a mobile device can be a life-changing experience. </a:t>
            </a:r>
          </a:p>
          <a:p>
            <a:pPr marL="457200" marR="0" lvl="0" indent="-228600" algn="l" rtl="0">
              <a:lnSpc>
                <a:spcPct val="100000"/>
              </a:lnSpc>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We have seen devices paired with appropriate apps help someone who is non-verbal communicate, someone who has executive function difficulties express themselves and be more organized and a student with visual issues.  Share video by clicking on linking (Proloque2Go) </a:t>
            </a:r>
            <a:r>
              <a:rPr lang="en-US" sz="1200" b="0" i="0" u="sng" strike="noStrike" cap="none">
                <a:solidFill>
                  <a:schemeClr val="hlink"/>
                </a:solidFill>
                <a:latin typeface="Calibri"/>
                <a:ea typeface="Calibri"/>
                <a:cs typeface="Calibri"/>
                <a:sym typeface="Calibri"/>
                <a:hlinkClick r:id="rId3"/>
              </a:rPr>
              <a:t>https://www.youtube.com/watch?v=JCrxhiAbHKQ</a:t>
            </a:r>
            <a:r>
              <a:rPr lang="en-US" sz="1200" b="0" i="0" u="none" strike="noStrike" cap="none">
                <a:solidFill>
                  <a:schemeClr val="dk1"/>
                </a:solidFill>
                <a:latin typeface="Calibri"/>
                <a:ea typeface="Calibri"/>
                <a:cs typeface="Calibri"/>
                <a:sym typeface="Calibri"/>
              </a:rPr>
              <a:t> </a:t>
            </a:r>
          </a:p>
          <a:p>
            <a:pPr marL="457200" marR="0" lvl="0" indent="-228600" algn="l" rtl="0">
              <a:lnSpc>
                <a:spcPct val="100000"/>
              </a:lnSpc>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low cost commercially available technology that we sometimes take for granted can be powerful Assistive Tech for people of all ages with disabilities.</a:t>
            </a:r>
          </a:p>
          <a:p>
            <a:pPr marL="457200" marR="0" lvl="0" indent="-228600" algn="l" rtl="0">
              <a:lnSpc>
                <a:spcPct val="100000"/>
              </a:lnSpc>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It allows children to reach therapeutic goals faster, it can assist students produce academic work like their non-disabled peers, and it can allow people of all ages to be more independent.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Cristen</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try to live this mission every day by: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In-person trainings, presentations like this one, how-to videos, self-paced courses, monthly trainings and meetings, creating and sharing app lists, help desk, success stories, new tech products or diy solutions, AT evaluations and access to 3 AT labs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App search tool to find solutions quickly without wasting time Google searching or iTunes searching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“Getting Started with iPad for Special Needs” book online free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Professionals such as special ed teachers, occupational therapists, speech therapists, assistive technology professionals, educational technology professionals, physical therapists, dietitian, psychologist use apps in their professions and write our reviews. All apps must be trialed with someone who has a disability before a review is written. They are high quality.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3 Assistive Technology labs in the area, free for the community to access. Each has mobile devices and apps with accessories and cases, etc. to try. Locations are The Woodlands, Bellaire, and Stafford Lab. </a:t>
            </a: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250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Tara</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Becoming a member of our site, signs you up for our weekly newsletter </a:t>
            </a:r>
            <a:r>
              <a:rPr lang="en-US" sz="1200" b="0" i="0" u="none" strike="noStrike" cap="none">
                <a:solidFill>
                  <a:srgbClr val="565E5F"/>
                </a:solidFill>
                <a:highlight>
                  <a:srgbClr val="FFFFFF"/>
                </a:highlight>
                <a:latin typeface="Arial"/>
                <a:ea typeface="Arial"/>
                <a:cs typeface="Arial"/>
                <a:sym typeface="Arial"/>
              </a:rPr>
              <a:t>which will be delivered to your inbox weekly! Each week we share new app reviews, hardware, upcoming events, and local meeting updates.</a:t>
            </a:r>
          </a:p>
          <a:p>
            <a:pPr marL="0" marR="0" lvl="0" indent="0" algn="l" rtl="0">
              <a:spcBef>
                <a:spcPts val="0"/>
              </a:spcBef>
              <a:spcAft>
                <a:spcPts val="0"/>
              </a:spcAft>
              <a:buClr>
                <a:schemeClr val="dk1"/>
              </a:buClr>
              <a:buSzPct val="25000"/>
              <a:buFont typeface="Arial"/>
              <a:buNone/>
            </a:pPr>
            <a:endParaRPr sz="1200" b="0" i="0" u="none" strike="noStrike" cap="none">
              <a:solidFill>
                <a:srgbClr val="565E5F"/>
              </a:solidFill>
              <a:highlight>
                <a:srgbClr val="FFFFFF"/>
              </a:highlight>
              <a:latin typeface="Arial"/>
              <a:ea typeface="Arial"/>
              <a:cs typeface="Arial"/>
              <a:sym typeface="Arial"/>
            </a:endParaRPr>
          </a:p>
          <a:p>
            <a:pPr marL="0" marR="0" lvl="0" indent="0" algn="l" rtl="0">
              <a:spcBef>
                <a:spcPts val="0"/>
              </a:spcBef>
              <a:spcAft>
                <a:spcPts val="0"/>
              </a:spcAft>
              <a:buClr>
                <a:srgbClr val="565E5F"/>
              </a:buClr>
              <a:buSzPct val="25000"/>
              <a:buFont typeface="Arial"/>
              <a:buNone/>
            </a:pPr>
            <a:r>
              <a:rPr lang="en-US" sz="1200" b="0" i="0" u="none" strike="noStrike" cap="none">
                <a:solidFill>
                  <a:srgbClr val="565E5F"/>
                </a:solidFill>
                <a:highlight>
                  <a:srgbClr val="FFFFFF"/>
                </a:highlight>
                <a:latin typeface="Arial"/>
                <a:ea typeface="Arial"/>
                <a:cs typeface="Arial"/>
                <a:sym typeface="Arial"/>
              </a:rPr>
              <a:t>Explore an app review and how to search for an app.</a:t>
            </a:r>
          </a:p>
          <a:p>
            <a:pPr marL="0" marR="0" lvl="0" indent="0" algn="l" rtl="0">
              <a:spcBef>
                <a:spcPts val="0"/>
              </a:spcBef>
              <a:spcAft>
                <a:spcPts val="0"/>
              </a:spcAft>
              <a:buClr>
                <a:srgbClr val="565E5F"/>
              </a:buClr>
              <a:buSzPct val="25000"/>
              <a:buFont typeface="Arial"/>
              <a:buNone/>
            </a:pPr>
            <a:r>
              <a:rPr lang="en-US" sz="1200" b="0" i="0" u="none" strike="noStrike" cap="none">
                <a:solidFill>
                  <a:srgbClr val="565E5F"/>
                </a:solidFill>
                <a:highlight>
                  <a:srgbClr val="FFFFFF"/>
                </a:highlight>
                <a:latin typeface="Arial"/>
                <a:ea typeface="Arial"/>
                <a:cs typeface="Arial"/>
                <a:sym typeface="Arial"/>
              </a:rPr>
              <a:t>Look up Notes:</a:t>
            </a:r>
          </a:p>
          <a:p>
            <a:pPr marL="0" marR="0" lvl="0" indent="0" algn="l" rtl="0">
              <a:spcBef>
                <a:spcPts val="0"/>
              </a:spcBef>
              <a:spcAft>
                <a:spcPts val="0"/>
              </a:spcAft>
              <a:buClr>
                <a:srgbClr val="565E5F"/>
              </a:buClr>
              <a:buSzPct val="25000"/>
              <a:buFont typeface="Arial"/>
              <a:buNone/>
            </a:pPr>
            <a:r>
              <a:rPr lang="en-US" sz="1200" b="0" i="0" u="none" strike="noStrike" cap="none">
                <a:solidFill>
                  <a:srgbClr val="565E5F"/>
                </a:solidFill>
                <a:highlight>
                  <a:srgbClr val="FFFFFF"/>
                </a:highlight>
                <a:latin typeface="Arial"/>
                <a:ea typeface="Arial"/>
                <a:cs typeface="Arial"/>
                <a:sym typeface="Arial"/>
              </a:rPr>
              <a:t>Narrow by Skill:  Categorization</a:t>
            </a:r>
          </a:p>
          <a:p>
            <a:pPr marL="0" marR="0" lvl="0" indent="0" algn="l" rtl="0">
              <a:spcBef>
                <a:spcPts val="0"/>
              </a:spcBef>
              <a:buClr>
                <a:srgbClr val="565E5F"/>
              </a:buClr>
              <a:buSzPct val="25000"/>
              <a:buFont typeface="Arial"/>
              <a:buNone/>
            </a:pPr>
            <a:r>
              <a:rPr lang="en-US" sz="1200" b="0" i="0" u="none" strike="noStrike" cap="none">
                <a:solidFill>
                  <a:srgbClr val="565E5F"/>
                </a:solidFill>
                <a:highlight>
                  <a:srgbClr val="FFFFFF"/>
                </a:highlight>
                <a:latin typeface="Arial"/>
                <a:ea typeface="Arial"/>
                <a:cs typeface="Arial"/>
                <a:sym typeface="Arial"/>
              </a:rPr>
              <a:t>Give time to use search tool</a:t>
            </a: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2713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5"/>
        <p:cNvGrpSpPr/>
        <p:nvPr/>
      </p:nvGrpSpPr>
      <p:grpSpPr>
        <a:xfrm>
          <a:off x="0" y="0"/>
          <a:ext cx="0" cy="0"/>
          <a:chOff x="0" y="0"/>
          <a:chExt cx="0" cy="0"/>
        </a:xfrm>
      </p:grpSpPr>
      <p:sp>
        <p:nvSpPr>
          <p:cNvPr id="16" name="Shape 16"/>
          <p:cNvSpPr/>
          <p:nvPr/>
        </p:nvSpPr>
        <p:spPr>
          <a:xfrm>
            <a:off x="0" y="0"/>
            <a:ext cx="9144000" cy="5994398"/>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7" name="Shape 17"/>
          <p:cNvPicPr preferRelativeResize="0"/>
          <p:nvPr/>
        </p:nvPicPr>
        <p:blipFill rotWithShape="1">
          <a:blip r:embed="rId2">
            <a:alphaModFix/>
          </a:blip>
          <a:srcRect/>
          <a:stretch/>
        </p:blipFill>
        <p:spPr>
          <a:xfrm>
            <a:off x="5854700" y="6065519"/>
            <a:ext cx="3169920" cy="7924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3"/>
        <p:cNvGrpSpPr/>
        <p:nvPr/>
      </p:nvGrpSpPr>
      <p:grpSpPr>
        <a:xfrm>
          <a:off x="0" y="0"/>
          <a:ext cx="0" cy="0"/>
          <a:chOff x="0" y="0"/>
          <a:chExt cx="0" cy="0"/>
        </a:xfrm>
      </p:grpSpPr>
      <p:sp>
        <p:nvSpPr>
          <p:cNvPr id="44" name="Shape 44"/>
          <p:cNvSpPr/>
          <p:nvPr/>
        </p:nvSpPr>
        <p:spPr>
          <a:xfrm>
            <a:off x="0" y="0"/>
            <a:ext cx="9144000" cy="5994300"/>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 name="Shape 45"/>
          <p:cNvSpPr txBox="1">
            <a:spLocks noGrp="1"/>
          </p:cNvSpPr>
          <p:nvPr>
            <p:ph type="ctrTitle"/>
          </p:nvPr>
        </p:nvSpPr>
        <p:spPr>
          <a:xfrm>
            <a:off x="535104" y="1075749"/>
            <a:ext cx="77724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6" name="Shape 46"/>
          <p:cNvSpPr txBox="1">
            <a:spLocks noGrp="1"/>
          </p:cNvSpPr>
          <p:nvPr>
            <p:ph type="subTitle" idx="1"/>
          </p:nvPr>
        </p:nvSpPr>
        <p:spPr>
          <a:xfrm>
            <a:off x="575064" y="2766950"/>
            <a:ext cx="6400799" cy="1752600"/>
          </a:xfrm>
          <a:prstGeom prst="rect">
            <a:avLst/>
          </a:prstGeom>
          <a:noFill/>
          <a:ln>
            <a:noFill/>
          </a:ln>
        </p:spPr>
        <p:txBody>
          <a:bodyPr lIns="91425" tIns="91425" rIns="91425" bIns="91425" anchor="t" anchorCtr="0"/>
          <a:lstStyle>
            <a:lvl1pPr marL="0" marR="0" lvl="0" indent="0" algn="l" rtl="0">
              <a:lnSpc>
                <a:spcPct val="100000"/>
              </a:lnSpc>
              <a:spcBef>
                <a:spcPts val="380"/>
              </a:spcBef>
              <a:spcAft>
                <a:spcPts val="0"/>
              </a:spcAft>
              <a:buClr>
                <a:schemeClr val="accent2"/>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56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8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C3C3C3"/>
              </a:buClr>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Shape 47" descr="bridge.png"/>
          <p:cNvPicPr preferRelativeResize="0"/>
          <p:nvPr/>
        </p:nvPicPr>
        <p:blipFill rotWithShape="1">
          <a:blip r:embed="rId2">
            <a:alphaModFix amt="36000"/>
          </a:blip>
          <a:srcRect/>
          <a:stretch/>
        </p:blipFill>
        <p:spPr>
          <a:xfrm>
            <a:off x="1667966" y="499277"/>
            <a:ext cx="7476000" cy="5660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0" name="Shape 50"/>
          <p:cNvSpPr txBox="1">
            <a:spLocks noGrp="1"/>
          </p:cNvSpPr>
          <p:nvPr>
            <p:ph type="body" idx="1"/>
          </p:nvPr>
        </p:nvSpPr>
        <p:spPr>
          <a:xfrm>
            <a:off x="457200" y="1635125"/>
            <a:ext cx="8229600" cy="4176598"/>
          </a:xfrm>
          <a:prstGeom prst="rect">
            <a:avLst/>
          </a:prstGeom>
          <a:noFill/>
          <a:ln>
            <a:noFill/>
          </a:ln>
        </p:spPr>
        <p:txBody>
          <a:bodyPr lIns="91425" tIns="91425" rIns="91425" bIns="91425" anchor="t" anchorCtr="0"/>
          <a:lstStyle>
            <a:lvl1pPr marL="342900" marR="0" lvl="0" indent="-139700" algn="l" rtl="0">
              <a:lnSpc>
                <a:spcPct val="100000"/>
              </a:lnSpc>
              <a:spcBef>
                <a:spcPts val="3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Shape 51"/>
        <p:cNvGrpSpPr/>
        <p:nvPr/>
      </p:nvGrpSpPr>
      <p:grpSpPr>
        <a:xfrm>
          <a:off x="0" y="0"/>
          <a:ext cx="0" cy="0"/>
          <a:chOff x="0" y="0"/>
          <a:chExt cx="0" cy="0"/>
        </a:xfrm>
      </p:grpSpPr>
      <p:sp>
        <p:nvSpPr>
          <p:cNvPr id="52" name="Shape 52"/>
          <p:cNvSpPr/>
          <p:nvPr/>
        </p:nvSpPr>
        <p:spPr>
          <a:xfrm>
            <a:off x="0" y="0"/>
            <a:ext cx="9144000" cy="5994300"/>
          </a:xfrm>
          <a:prstGeom prst="rect">
            <a:avLst/>
          </a:prstGeom>
          <a:solidFill>
            <a:srgbClr val="61BA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3" name="Shape 53"/>
          <p:cNvSpPr/>
          <p:nvPr/>
        </p:nvSpPr>
        <p:spPr>
          <a:xfrm>
            <a:off x="1704" y="884216"/>
            <a:ext cx="9144000" cy="5994300"/>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Shape 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Vertical Title and Text">
    <p:bg>
      <p:bgPr>
        <a:solidFill>
          <a:schemeClr val="lt1"/>
        </a:solidFill>
        <a:effectLst/>
      </p:bgPr>
    </p:bg>
    <p:spTree>
      <p:nvGrpSpPr>
        <p:cNvPr id="1" name="Shape 18"/>
        <p:cNvGrpSpPr/>
        <p:nvPr/>
      </p:nvGrpSpPr>
      <p:grpSpPr>
        <a:xfrm>
          <a:off x="0" y="0"/>
          <a:ext cx="0" cy="0"/>
          <a:chOff x="0" y="0"/>
          <a:chExt cx="0" cy="0"/>
        </a:xfrm>
      </p:grpSpPr>
      <p:sp>
        <p:nvSpPr>
          <p:cNvPr id="19" name="Shape 19"/>
          <p:cNvSpPr/>
          <p:nvPr/>
        </p:nvSpPr>
        <p:spPr>
          <a:xfrm>
            <a:off x="0" y="0"/>
            <a:ext cx="9144000" cy="5994398"/>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Shape 20"/>
        <p:cNvGrpSpPr/>
        <p:nvPr/>
      </p:nvGrpSpPr>
      <p:grpSpPr>
        <a:xfrm>
          <a:off x="0" y="0"/>
          <a:ext cx="0" cy="0"/>
          <a:chOff x="0" y="0"/>
          <a:chExt cx="0" cy="0"/>
        </a:xfrm>
      </p:grpSpPr>
      <p:sp>
        <p:nvSpPr>
          <p:cNvPr id="21" name="Shape 21"/>
          <p:cNvSpPr/>
          <p:nvPr/>
        </p:nvSpPr>
        <p:spPr>
          <a:xfrm>
            <a:off x="0" y="0"/>
            <a:ext cx="9144000" cy="5994398"/>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24" name="Shape 24"/>
          <p:cNvSpPr txBox="1">
            <a:spLocks noGrp="1"/>
          </p:cNvSpPr>
          <p:nvPr>
            <p:ph type="body" idx="1"/>
          </p:nvPr>
        </p:nvSpPr>
        <p:spPr>
          <a:xfrm>
            <a:off x="457200" y="1635125"/>
            <a:ext cx="8229600" cy="4176711"/>
          </a:xfrm>
          <a:prstGeom prst="rect">
            <a:avLst/>
          </a:prstGeom>
          <a:noFill/>
          <a:ln>
            <a:noFill/>
          </a:ln>
        </p:spPr>
        <p:txBody>
          <a:bodyPr lIns="91425" tIns="91425" rIns="91425" bIns="91425" anchor="t" anchorCtr="0"/>
          <a:lstStyle>
            <a:lvl1pPr marL="342900" marR="0" lvl="0" indent="-139700" algn="l" rtl="0">
              <a:lnSpc>
                <a:spcPct val="100000"/>
              </a:lnSpc>
              <a:spcBef>
                <a:spcPts val="3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Shape 25"/>
        <p:cNvGrpSpPr/>
        <p:nvPr/>
      </p:nvGrpSpPr>
      <p:grpSpPr>
        <a:xfrm>
          <a:off x="0" y="0"/>
          <a:ext cx="0" cy="0"/>
          <a:chOff x="0" y="0"/>
          <a:chExt cx="0" cy="0"/>
        </a:xfrm>
      </p:grpSpPr>
      <p:sp>
        <p:nvSpPr>
          <p:cNvPr id="26" name="Shape 26"/>
          <p:cNvSpPr/>
          <p:nvPr/>
        </p:nvSpPr>
        <p:spPr>
          <a:xfrm>
            <a:off x="0" y="0"/>
            <a:ext cx="9144000" cy="5994398"/>
          </a:xfrm>
          <a:prstGeom prst="rect">
            <a:avLst/>
          </a:prstGeom>
          <a:solidFill>
            <a:srgbClr val="61BA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1704" y="884216"/>
            <a:ext cx="9144000" cy="5994398"/>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Blank">
    <p:spTree>
      <p:nvGrpSpPr>
        <p:cNvPr id="1"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35"/>
        <p:cNvGrpSpPr/>
        <p:nvPr/>
      </p:nvGrpSpPr>
      <p:grpSpPr>
        <a:xfrm>
          <a:off x="0" y="0"/>
          <a:ext cx="0" cy="0"/>
          <a:chOff x="0" y="0"/>
          <a:chExt cx="0" cy="0"/>
        </a:xfrm>
      </p:grpSpPr>
      <p:sp>
        <p:nvSpPr>
          <p:cNvPr id="36" name="Shape 36"/>
          <p:cNvSpPr/>
          <p:nvPr/>
        </p:nvSpPr>
        <p:spPr>
          <a:xfrm>
            <a:off x="0" y="0"/>
            <a:ext cx="9144000" cy="5994300"/>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8" name="Shape 38"/>
          <p:cNvSpPr txBox="1">
            <a:spLocks noGrp="1"/>
          </p:cNvSpPr>
          <p:nvPr>
            <p:ph type="body" idx="1"/>
          </p:nvPr>
        </p:nvSpPr>
        <p:spPr>
          <a:xfrm>
            <a:off x="457200" y="1700213"/>
            <a:ext cx="8250298" cy="4046399"/>
          </a:xfrm>
          <a:prstGeom prst="rect">
            <a:avLst/>
          </a:prstGeom>
          <a:noFill/>
          <a:ln>
            <a:noFill/>
          </a:ln>
        </p:spPr>
        <p:txBody>
          <a:bodyPr lIns="91425" tIns="91425" rIns="91425" bIns="91425" anchor="t" anchorCtr="0"/>
          <a:lstStyle>
            <a:lvl1pPr marL="342900" marR="0" lvl="0" indent="-139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Shape 39"/>
        <p:cNvGrpSpPr/>
        <p:nvPr/>
      </p:nvGrpSpPr>
      <p:grpSpPr>
        <a:xfrm>
          <a:off x="0" y="0"/>
          <a:ext cx="0" cy="0"/>
          <a:chOff x="0" y="0"/>
          <a:chExt cx="0" cy="0"/>
        </a:xfrm>
      </p:grpSpPr>
      <p:sp>
        <p:nvSpPr>
          <p:cNvPr id="40" name="Shape 40"/>
          <p:cNvSpPr/>
          <p:nvPr/>
        </p:nvSpPr>
        <p:spPr>
          <a:xfrm>
            <a:off x="0" y="0"/>
            <a:ext cx="9144000" cy="5994300"/>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Shape 41"/>
        <p:cNvGrpSpPr/>
        <p:nvPr/>
      </p:nvGrpSpPr>
      <p:grpSpPr>
        <a:xfrm>
          <a:off x="0" y="0"/>
          <a:ext cx="0" cy="0"/>
          <a:chOff x="0" y="0"/>
          <a:chExt cx="0" cy="0"/>
        </a:xfrm>
      </p:grpSpPr>
      <p:sp>
        <p:nvSpPr>
          <p:cNvPr id="42" name="Shape 42"/>
          <p:cNvSpPr/>
          <p:nvPr/>
        </p:nvSpPr>
        <p:spPr>
          <a:xfrm>
            <a:off x="0" y="0"/>
            <a:ext cx="9144000" cy="5994300"/>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lnSpc>
                <a:spcPct val="100000"/>
              </a:lnSpc>
              <a:spcBef>
                <a:spcPts val="3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31" name="Shape 3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lnSpc>
                <a:spcPct val="100000"/>
              </a:lnSpc>
              <a:spcBef>
                <a:spcPts val="3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playlist?list=PL2t4bMNrNpgm-N5Y67l5GqMKOUGDQrI5S" TargetMode="External"/><Relationship Id="rId3" Type="http://schemas.openxmlformats.org/officeDocument/2006/relationships/hyperlink" Target="https://www.facebook.com/BridgingApps" TargetMode="External"/><Relationship Id="rId7" Type="http://schemas.openxmlformats.org/officeDocument/2006/relationships/hyperlink" Target="https://www.pinterest.com/bridgingapp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channel/UCeZ1NfkyiUlbUfH4JoJ-hHQ" TargetMode="External"/><Relationship Id="rId11" Type="http://schemas.openxmlformats.org/officeDocument/2006/relationships/image" Target="../media/image27.jpg"/><Relationship Id="rId5" Type="http://schemas.openxmlformats.org/officeDocument/2006/relationships/hyperlink" Target="https://twitter.com/BridgingApps" TargetMode="External"/><Relationship Id="rId10" Type="http://schemas.openxmlformats.org/officeDocument/2006/relationships/hyperlink" Target="https://www.youtube.com/watch?v=AJj9ele9sHA" TargetMode="External"/><Relationship Id="rId4" Type="http://schemas.openxmlformats.org/officeDocument/2006/relationships/hyperlink" Target="https://instagram.com/bridgingapps/" TargetMode="External"/><Relationship Id="rId9" Type="http://schemas.openxmlformats.org/officeDocument/2006/relationships/hyperlink" Target="http://bridgingapps.org/contact-u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g"/><Relationship Id="rId17" Type="http://schemas.openxmlformats.org/officeDocument/2006/relationships/image" Target="../media/image42.jpg"/><Relationship Id="rId2" Type="http://schemas.openxmlformats.org/officeDocument/2006/relationships/notesSlide" Target="../notesSlides/notesSlide11.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jp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creat@EasterSealsHouston.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bridgingapp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hyperlink" Target="http://bridgingapps.org/assistive-technology-evaluations/"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youtube.com/watch?v=JCrxhiAbHKQ"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540000" y="1524000"/>
            <a:ext cx="7086600" cy="2590800"/>
          </a:xfrm>
          <a:prstGeom prst="rect">
            <a:avLst/>
          </a:prstGeom>
          <a:noFill/>
          <a:ln>
            <a:noFill/>
          </a:ln>
        </p:spPr>
        <p:txBody>
          <a:bodyPr lIns="91425" tIns="45700" rIns="91425" bIns="45700" anchor="t" anchorCtr="0">
            <a:noAutofit/>
          </a:bodyPr>
          <a:lstStyle/>
          <a:p>
            <a:pPr marL="0" marR="0" lvl="0" indent="0" algn="l" rtl="0">
              <a:lnSpc>
                <a:spcPct val="98484"/>
              </a:lnSpc>
              <a:spcBef>
                <a:spcPts val="0"/>
              </a:spcBef>
              <a:spcAft>
                <a:spcPts val="0"/>
              </a:spcAft>
              <a:buClr>
                <a:schemeClr val="lt2"/>
              </a:buClr>
              <a:buSzPct val="25000"/>
              <a:buFont typeface="Arial"/>
              <a:buNone/>
            </a:pPr>
            <a:r>
              <a:rPr lang="en-US" sz="6600" b="1" i="0" u="none" strike="noStrike" cap="none" dirty="0">
                <a:solidFill>
                  <a:schemeClr val="lt2"/>
                </a:solidFill>
                <a:latin typeface="Arial"/>
                <a:ea typeface="Arial"/>
                <a:cs typeface="Arial"/>
                <a:sym typeface="Arial"/>
              </a:rPr>
              <a:t>BRIDGINGAPPS</a:t>
            </a:r>
          </a:p>
        </p:txBody>
      </p:sp>
      <p:sp>
        <p:nvSpPr>
          <p:cNvPr id="61" name="Shape 61"/>
          <p:cNvSpPr txBox="1"/>
          <p:nvPr/>
        </p:nvSpPr>
        <p:spPr>
          <a:xfrm>
            <a:off x="540000" y="2476500"/>
            <a:ext cx="8077199" cy="76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25000"/>
              <a:buFont typeface="Arial"/>
              <a:buNone/>
            </a:pPr>
            <a:r>
              <a:rPr lang="en-US" sz="1900" b="1" i="0" u="none" strike="noStrike" cap="none">
                <a:solidFill>
                  <a:schemeClr val="accent2"/>
                </a:solidFill>
                <a:latin typeface="Arial"/>
                <a:ea typeface="Arial"/>
                <a:cs typeface="Arial"/>
                <a:sym typeface="Arial"/>
              </a:rPr>
              <a:t>Bridging the gap between technology and people with disabilities</a:t>
            </a:r>
          </a:p>
        </p:txBody>
      </p:sp>
      <p:pic>
        <p:nvPicPr>
          <p:cNvPr id="62" name="Shape 62"/>
          <p:cNvPicPr preferRelativeResize="0"/>
          <p:nvPr/>
        </p:nvPicPr>
        <p:blipFill rotWithShape="1">
          <a:blip r:embed="rId3">
            <a:alphaModFix amt="55000"/>
          </a:blip>
          <a:srcRect b="26645"/>
          <a:stretch/>
        </p:blipFill>
        <p:spPr>
          <a:xfrm>
            <a:off x="3707385" y="2984500"/>
            <a:ext cx="5677913" cy="2673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idx="4294967295"/>
          </p:nvPr>
        </p:nvSpPr>
        <p:spPr>
          <a:xfrm>
            <a:off x="-1284825" y="-1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a:solidFill>
                  <a:schemeClr val="lt1"/>
                </a:solidFill>
                <a:latin typeface="Arial"/>
                <a:ea typeface="Arial"/>
                <a:cs typeface="Arial"/>
                <a:sym typeface="Arial"/>
              </a:rPr>
              <a:t>ONLINE IMPACT</a:t>
            </a:r>
          </a:p>
        </p:txBody>
      </p:sp>
      <p:sp>
        <p:nvSpPr>
          <p:cNvPr id="252" name="Shape 252">
            <a:hlinkClick r:id="rId3"/>
          </p:cNvPr>
          <p:cNvSpPr/>
          <p:nvPr/>
        </p:nvSpPr>
        <p:spPr>
          <a:xfrm>
            <a:off x="110025" y="1650325"/>
            <a:ext cx="751800" cy="60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3" name="Shape 253">
            <a:hlinkClick r:id="rId4"/>
          </p:cNvPr>
          <p:cNvSpPr/>
          <p:nvPr/>
        </p:nvSpPr>
        <p:spPr>
          <a:xfrm>
            <a:off x="861825" y="1650325"/>
            <a:ext cx="751800" cy="60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4" name="Shape 254">
            <a:hlinkClick r:id="rId5"/>
          </p:cNvPr>
          <p:cNvSpPr/>
          <p:nvPr/>
        </p:nvSpPr>
        <p:spPr>
          <a:xfrm>
            <a:off x="1613625" y="1650325"/>
            <a:ext cx="751800" cy="60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5" name="Shape 255">
            <a:hlinkClick r:id="rId6"/>
          </p:cNvPr>
          <p:cNvSpPr/>
          <p:nvPr/>
        </p:nvSpPr>
        <p:spPr>
          <a:xfrm>
            <a:off x="1362625" y="2371175"/>
            <a:ext cx="751800" cy="60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6" name="Shape 256">
            <a:hlinkClick r:id="rId7"/>
          </p:cNvPr>
          <p:cNvSpPr/>
          <p:nvPr/>
        </p:nvSpPr>
        <p:spPr>
          <a:xfrm>
            <a:off x="378150" y="2371175"/>
            <a:ext cx="751800" cy="60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7" name="Shape 257"/>
          <p:cNvSpPr/>
          <p:nvPr/>
        </p:nvSpPr>
        <p:spPr>
          <a:xfrm>
            <a:off x="6306675" y="5169775"/>
            <a:ext cx="2091600" cy="1541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8" name="Shape 258">
            <a:hlinkClick r:id="rId8"/>
          </p:cNvPr>
          <p:cNvSpPr/>
          <p:nvPr/>
        </p:nvSpPr>
        <p:spPr>
          <a:xfrm>
            <a:off x="6459075" y="5322175"/>
            <a:ext cx="2091600" cy="1541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9" name="Shape 259">
            <a:hlinkClick r:id="rId9"/>
          </p:cNvPr>
          <p:cNvSpPr/>
          <p:nvPr/>
        </p:nvSpPr>
        <p:spPr>
          <a:xfrm>
            <a:off x="457200" y="5322175"/>
            <a:ext cx="3118498" cy="1541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0" name="Shape 260">
            <a:hlinkClick r:id="rId10"/>
          </p:cNvPr>
          <p:cNvSpPr/>
          <p:nvPr/>
        </p:nvSpPr>
        <p:spPr>
          <a:xfrm>
            <a:off x="3942425" y="1182175"/>
            <a:ext cx="2516700" cy="1541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61" name="Shape 261"/>
          <p:cNvPicPr preferRelativeResize="0"/>
          <p:nvPr/>
        </p:nvPicPr>
        <p:blipFill rotWithShape="1">
          <a:blip r:embed="rId11">
            <a:alphaModFix/>
          </a:blip>
          <a:srcRect/>
          <a:stretch/>
        </p:blipFill>
        <p:spPr>
          <a:xfrm>
            <a:off x="0" y="965200"/>
            <a:ext cx="9144000" cy="5892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p:nvPr/>
        </p:nvSpPr>
        <p:spPr>
          <a:xfrm>
            <a:off x="0" y="5770244"/>
            <a:ext cx="9144000" cy="1087755"/>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68" name="Shape 268"/>
          <p:cNvSpPr/>
          <p:nvPr/>
        </p:nvSpPr>
        <p:spPr>
          <a:xfrm>
            <a:off x="2011191" y="1428487"/>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269" name="Shape 269"/>
          <p:cNvSpPr/>
          <p:nvPr/>
        </p:nvSpPr>
        <p:spPr>
          <a:xfrm>
            <a:off x="3662198" y="1428487"/>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270" name="Shape 270"/>
          <p:cNvSpPr/>
          <p:nvPr/>
        </p:nvSpPr>
        <p:spPr>
          <a:xfrm>
            <a:off x="5383171" y="1447657"/>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271" name="Shape 271"/>
          <p:cNvSpPr txBox="1"/>
          <p:nvPr/>
        </p:nvSpPr>
        <p:spPr>
          <a:xfrm>
            <a:off x="457200" y="304800"/>
            <a:ext cx="8077199" cy="762000"/>
          </a:xfrm>
          <a:prstGeom prst="rect">
            <a:avLst/>
          </a:prstGeom>
          <a:noFill/>
          <a:ln>
            <a:noFill/>
          </a:ln>
        </p:spPr>
        <p:txBody>
          <a:bodyPr lIns="91425" tIns="45700" rIns="91425" bIns="45700" anchor="t" anchorCtr="0">
            <a:noAutofit/>
          </a:bodyPr>
          <a:lstStyle/>
          <a:p>
            <a:pPr marL="0" marR="0" lvl="0" indent="0" algn="l" rtl="0">
              <a:lnSpc>
                <a:spcPct val="102000"/>
              </a:lnSpc>
              <a:spcBef>
                <a:spcPts val="0"/>
              </a:spcBef>
              <a:spcAft>
                <a:spcPts val="0"/>
              </a:spcAft>
              <a:buClr>
                <a:schemeClr val="lt2"/>
              </a:buClr>
              <a:buSzPct val="25000"/>
              <a:buFont typeface="Arial"/>
              <a:buNone/>
            </a:pPr>
            <a:r>
              <a:rPr lang="en-US" sz="6000" b="1" i="0" u="none" strike="noStrike" cap="none">
                <a:solidFill>
                  <a:schemeClr val="lt2"/>
                </a:solidFill>
                <a:latin typeface="Arial"/>
                <a:ea typeface="Arial"/>
                <a:cs typeface="Arial"/>
                <a:sym typeface="Arial"/>
              </a:rPr>
              <a:t>COLLABORATORS</a:t>
            </a:r>
          </a:p>
        </p:txBody>
      </p:sp>
      <p:pic>
        <p:nvPicPr>
          <p:cNvPr id="272" name="Shape 272"/>
          <p:cNvPicPr preferRelativeResize="0"/>
          <p:nvPr/>
        </p:nvPicPr>
        <p:blipFill rotWithShape="1">
          <a:blip r:embed="rId3">
            <a:alphaModFix/>
          </a:blip>
          <a:srcRect/>
          <a:stretch/>
        </p:blipFill>
        <p:spPr>
          <a:xfrm>
            <a:off x="3712998" y="1470175"/>
            <a:ext cx="1351956" cy="1417676"/>
          </a:xfrm>
          <a:prstGeom prst="rect">
            <a:avLst/>
          </a:prstGeom>
          <a:noFill/>
          <a:ln>
            <a:noFill/>
          </a:ln>
        </p:spPr>
      </p:pic>
      <p:grpSp>
        <p:nvGrpSpPr>
          <p:cNvPr id="273" name="Shape 273"/>
          <p:cNvGrpSpPr/>
          <p:nvPr/>
        </p:nvGrpSpPr>
        <p:grpSpPr>
          <a:xfrm>
            <a:off x="2013767" y="3070742"/>
            <a:ext cx="1434792" cy="1431457"/>
            <a:chOff x="7214214" y="1337733"/>
            <a:chExt cx="1434792" cy="1431457"/>
          </a:xfrm>
        </p:grpSpPr>
        <p:sp>
          <p:nvSpPr>
            <p:cNvPr id="274" name="Shape 274"/>
            <p:cNvSpPr/>
            <p:nvPr/>
          </p:nvSpPr>
          <p:spPr>
            <a:xfrm>
              <a:off x="7214214" y="1337733"/>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pic>
          <p:nvPicPr>
            <p:cNvPr id="275" name="Shape 275"/>
            <p:cNvPicPr preferRelativeResize="0"/>
            <p:nvPr/>
          </p:nvPicPr>
          <p:blipFill rotWithShape="1">
            <a:blip r:embed="rId4">
              <a:alphaModFix/>
            </a:blip>
            <a:srcRect/>
            <a:stretch/>
          </p:blipFill>
          <p:spPr>
            <a:xfrm>
              <a:off x="7387175" y="1653880"/>
              <a:ext cx="1101963" cy="771373"/>
            </a:xfrm>
            <a:prstGeom prst="rect">
              <a:avLst/>
            </a:prstGeom>
            <a:noFill/>
            <a:ln>
              <a:noFill/>
            </a:ln>
          </p:spPr>
        </p:pic>
      </p:grpSp>
      <p:grpSp>
        <p:nvGrpSpPr>
          <p:cNvPr id="276" name="Shape 276"/>
          <p:cNvGrpSpPr/>
          <p:nvPr/>
        </p:nvGrpSpPr>
        <p:grpSpPr>
          <a:xfrm>
            <a:off x="5450904" y="4740311"/>
            <a:ext cx="1434792" cy="1431457"/>
            <a:chOff x="2426006" y="3683051"/>
            <a:chExt cx="1434792" cy="1431457"/>
          </a:xfrm>
        </p:grpSpPr>
        <p:sp>
          <p:nvSpPr>
            <p:cNvPr id="277" name="Shape 277"/>
            <p:cNvSpPr/>
            <p:nvPr/>
          </p:nvSpPr>
          <p:spPr>
            <a:xfrm>
              <a:off x="2426006" y="3683051"/>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pic>
          <p:nvPicPr>
            <p:cNvPr id="278" name="Shape 278"/>
            <p:cNvPicPr preferRelativeResize="0"/>
            <p:nvPr/>
          </p:nvPicPr>
          <p:blipFill rotWithShape="1">
            <a:blip r:embed="rId5">
              <a:alphaModFix/>
            </a:blip>
            <a:srcRect/>
            <a:stretch/>
          </p:blipFill>
          <p:spPr>
            <a:xfrm>
              <a:off x="2592800" y="3953628"/>
              <a:ext cx="1098040" cy="890300"/>
            </a:xfrm>
            <a:prstGeom prst="rect">
              <a:avLst/>
            </a:prstGeom>
            <a:noFill/>
            <a:ln>
              <a:noFill/>
            </a:ln>
          </p:spPr>
        </p:pic>
      </p:grpSp>
      <p:sp>
        <p:nvSpPr>
          <p:cNvPr id="279" name="Shape 279"/>
          <p:cNvSpPr txBox="1"/>
          <p:nvPr/>
        </p:nvSpPr>
        <p:spPr>
          <a:xfrm>
            <a:off x="2028101" y="959615"/>
            <a:ext cx="741174" cy="73945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Font typeface="Arial"/>
              <a:buNone/>
            </a:pPr>
            <a:endParaRPr sz="1900" b="0" i="0" u="none" strike="noStrike" cap="none">
              <a:solidFill>
                <a:schemeClr val="dk1"/>
              </a:solidFill>
              <a:latin typeface="Arial"/>
              <a:ea typeface="Arial"/>
              <a:cs typeface="Arial"/>
              <a:sym typeface="Arial"/>
            </a:endParaRPr>
          </a:p>
        </p:txBody>
      </p:sp>
      <p:sp>
        <p:nvSpPr>
          <p:cNvPr id="280" name="Shape 280"/>
          <p:cNvSpPr/>
          <p:nvPr/>
        </p:nvSpPr>
        <p:spPr>
          <a:xfrm>
            <a:off x="352369" y="3053809"/>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D8D8D8"/>
              </a:buClr>
              <a:buSzPct val="25000"/>
              <a:buFont typeface="Arial"/>
              <a:buNone/>
            </a:pPr>
            <a:r>
              <a:rPr lang="en-US" sz="1800" b="0" i="0" u="none" strike="noStrike" cap="none">
                <a:solidFill>
                  <a:srgbClr val="D8D8D8"/>
                </a:solidFill>
                <a:latin typeface="Arial"/>
                <a:ea typeface="Arial"/>
                <a:cs typeface="Arial"/>
                <a:sym typeface="Arial"/>
              </a:rPr>
              <a:t>TIRR</a:t>
            </a:r>
          </a:p>
        </p:txBody>
      </p:sp>
      <p:sp>
        <p:nvSpPr>
          <p:cNvPr id="281" name="Shape 281"/>
          <p:cNvSpPr/>
          <p:nvPr/>
        </p:nvSpPr>
        <p:spPr>
          <a:xfrm>
            <a:off x="5403271" y="3090049"/>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D8D8D8"/>
              </a:buClr>
              <a:buSzPct val="25000"/>
              <a:buFont typeface="Arial"/>
              <a:buNone/>
            </a:pPr>
            <a:r>
              <a:rPr lang="en-US" sz="1800" b="0" i="0" u="none" strike="noStrike" cap="none">
                <a:solidFill>
                  <a:srgbClr val="D8D8D8"/>
                </a:solidFill>
                <a:latin typeface="Arial"/>
                <a:ea typeface="Arial"/>
                <a:cs typeface="Arial"/>
                <a:sym typeface="Arial"/>
              </a:rPr>
              <a:t>.</a:t>
            </a:r>
          </a:p>
        </p:txBody>
      </p:sp>
      <p:sp>
        <p:nvSpPr>
          <p:cNvPr id="282" name="Shape 282"/>
          <p:cNvSpPr/>
          <p:nvPr/>
        </p:nvSpPr>
        <p:spPr>
          <a:xfrm>
            <a:off x="352369" y="1428487"/>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grpSp>
        <p:nvGrpSpPr>
          <p:cNvPr id="283" name="Shape 283"/>
          <p:cNvGrpSpPr/>
          <p:nvPr/>
        </p:nvGrpSpPr>
        <p:grpSpPr>
          <a:xfrm>
            <a:off x="3698049" y="3056183"/>
            <a:ext cx="1434792" cy="1431457"/>
            <a:chOff x="5494291" y="3226391"/>
            <a:chExt cx="1434792" cy="1431457"/>
          </a:xfrm>
        </p:grpSpPr>
        <p:sp>
          <p:nvSpPr>
            <p:cNvPr id="284" name="Shape 284"/>
            <p:cNvSpPr/>
            <p:nvPr/>
          </p:nvSpPr>
          <p:spPr>
            <a:xfrm>
              <a:off x="5494291" y="3226391"/>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pic>
          <p:nvPicPr>
            <p:cNvPr id="285" name="Shape 285"/>
            <p:cNvPicPr preferRelativeResize="0"/>
            <p:nvPr/>
          </p:nvPicPr>
          <p:blipFill rotWithShape="1">
            <a:blip r:embed="rId6">
              <a:alphaModFix/>
            </a:blip>
            <a:srcRect/>
            <a:stretch/>
          </p:blipFill>
          <p:spPr>
            <a:xfrm>
              <a:off x="5545682" y="3766001"/>
              <a:ext cx="1332601" cy="384666"/>
            </a:xfrm>
            <a:prstGeom prst="rect">
              <a:avLst/>
            </a:prstGeom>
            <a:noFill/>
            <a:ln>
              <a:noFill/>
            </a:ln>
          </p:spPr>
        </p:pic>
      </p:grpSp>
      <p:sp>
        <p:nvSpPr>
          <p:cNvPr id="286" name="Shape 286"/>
          <p:cNvSpPr/>
          <p:nvPr/>
        </p:nvSpPr>
        <p:spPr>
          <a:xfrm>
            <a:off x="292457" y="4740312"/>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287" name="Shape 287"/>
          <p:cNvSpPr/>
          <p:nvPr/>
        </p:nvSpPr>
        <p:spPr>
          <a:xfrm>
            <a:off x="1950002" y="4740312"/>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288" name="Shape 288"/>
          <p:cNvSpPr/>
          <p:nvPr/>
        </p:nvSpPr>
        <p:spPr>
          <a:xfrm>
            <a:off x="3712998" y="4740312"/>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D8D8D8"/>
              </a:buClr>
              <a:buSzPct val="25000"/>
              <a:buFont typeface="Arial"/>
              <a:buNone/>
            </a:pPr>
            <a:r>
              <a:rPr lang="en-US" sz="1800" b="0" i="0" u="none" strike="noStrike" cap="none">
                <a:solidFill>
                  <a:srgbClr val="D8D8D8"/>
                </a:solidFill>
                <a:latin typeface="Arial"/>
                <a:ea typeface="Arial"/>
                <a:cs typeface="Arial"/>
                <a:sym typeface="Arial"/>
              </a:rPr>
              <a:t>Baylor</a:t>
            </a:r>
          </a:p>
        </p:txBody>
      </p:sp>
      <p:pic>
        <p:nvPicPr>
          <p:cNvPr id="289" name="Shape 289"/>
          <p:cNvPicPr preferRelativeResize="0"/>
          <p:nvPr/>
        </p:nvPicPr>
        <p:blipFill rotWithShape="1">
          <a:blip r:embed="rId7">
            <a:alphaModFix/>
          </a:blip>
          <a:srcRect/>
          <a:stretch/>
        </p:blipFill>
        <p:spPr>
          <a:xfrm>
            <a:off x="514522" y="3470453"/>
            <a:ext cx="1150463" cy="661896"/>
          </a:xfrm>
          <a:prstGeom prst="rect">
            <a:avLst/>
          </a:prstGeom>
          <a:noFill/>
          <a:ln>
            <a:noFill/>
          </a:ln>
        </p:spPr>
      </p:pic>
      <p:pic>
        <p:nvPicPr>
          <p:cNvPr id="290" name="Shape 290"/>
          <p:cNvPicPr preferRelativeResize="0"/>
          <p:nvPr/>
        </p:nvPicPr>
        <p:blipFill rotWithShape="1">
          <a:blip r:embed="rId8">
            <a:alphaModFix/>
          </a:blip>
          <a:srcRect/>
          <a:stretch/>
        </p:blipFill>
        <p:spPr>
          <a:xfrm>
            <a:off x="3793196" y="5174105"/>
            <a:ext cx="1254824" cy="592184"/>
          </a:xfrm>
          <a:prstGeom prst="rect">
            <a:avLst/>
          </a:prstGeom>
          <a:noFill/>
          <a:ln>
            <a:noFill/>
          </a:ln>
        </p:spPr>
      </p:pic>
      <p:sp>
        <p:nvSpPr>
          <p:cNvPr id="291" name="Shape 291"/>
          <p:cNvSpPr txBox="1"/>
          <p:nvPr/>
        </p:nvSpPr>
        <p:spPr>
          <a:xfrm>
            <a:off x="3200400" y="6350000"/>
            <a:ext cx="914400"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Font typeface="Arial"/>
              <a:buNone/>
            </a:pPr>
            <a:endParaRPr sz="1900" b="0" i="0" u="none" strike="noStrike" cap="none">
              <a:solidFill>
                <a:schemeClr val="dk1"/>
              </a:solidFill>
              <a:latin typeface="Arial"/>
              <a:ea typeface="Arial"/>
              <a:cs typeface="Arial"/>
              <a:sym typeface="Arial"/>
            </a:endParaRPr>
          </a:p>
        </p:txBody>
      </p:sp>
      <p:sp>
        <p:nvSpPr>
          <p:cNvPr id="292" name="Shape 292"/>
          <p:cNvSpPr/>
          <p:nvPr/>
        </p:nvSpPr>
        <p:spPr>
          <a:xfrm>
            <a:off x="7161139" y="1430725"/>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D8D8D8"/>
              </a:buClr>
              <a:buSzPct val="25000"/>
              <a:buFont typeface="Arial"/>
              <a:buNone/>
            </a:pPr>
            <a:r>
              <a:rPr lang="en-US" sz="1800" b="0" i="0" u="none" strike="noStrike" cap="none">
                <a:solidFill>
                  <a:srgbClr val="D8D8D8"/>
                </a:solidFill>
                <a:latin typeface="Arial"/>
                <a:ea typeface="Arial"/>
                <a:cs typeface="Arial"/>
                <a:sym typeface="Arial"/>
              </a:rPr>
              <a:t>SXSW</a:t>
            </a:r>
          </a:p>
        </p:txBody>
      </p:sp>
      <p:sp>
        <p:nvSpPr>
          <p:cNvPr id="293" name="Shape 293"/>
          <p:cNvSpPr/>
          <p:nvPr/>
        </p:nvSpPr>
        <p:spPr>
          <a:xfrm>
            <a:off x="7181239" y="3073117"/>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accent2"/>
              </a:solidFill>
              <a:latin typeface="Arial"/>
              <a:ea typeface="Arial"/>
              <a:cs typeface="Arial"/>
              <a:sym typeface="Arial"/>
            </a:endParaRPr>
          </a:p>
        </p:txBody>
      </p:sp>
      <p:sp>
        <p:nvSpPr>
          <p:cNvPr id="294" name="Shape 294"/>
          <p:cNvSpPr/>
          <p:nvPr/>
        </p:nvSpPr>
        <p:spPr>
          <a:xfrm>
            <a:off x="7198171" y="4689966"/>
            <a:ext cx="1434792" cy="1431457"/>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pic>
        <p:nvPicPr>
          <p:cNvPr id="295" name="Shape 295"/>
          <p:cNvPicPr preferRelativeResize="0"/>
          <p:nvPr/>
        </p:nvPicPr>
        <p:blipFill rotWithShape="1">
          <a:blip r:embed="rId9">
            <a:alphaModFix/>
          </a:blip>
          <a:srcRect/>
          <a:stretch/>
        </p:blipFill>
        <p:spPr>
          <a:xfrm>
            <a:off x="7260160" y="1804139"/>
            <a:ext cx="1236885" cy="726089"/>
          </a:xfrm>
          <a:prstGeom prst="rect">
            <a:avLst/>
          </a:prstGeom>
          <a:noFill/>
          <a:ln>
            <a:noFill/>
          </a:ln>
        </p:spPr>
      </p:pic>
      <p:pic>
        <p:nvPicPr>
          <p:cNvPr id="296" name="Shape 296"/>
          <p:cNvPicPr preferRelativeResize="0"/>
          <p:nvPr/>
        </p:nvPicPr>
        <p:blipFill rotWithShape="1">
          <a:blip r:embed="rId10">
            <a:alphaModFix/>
          </a:blip>
          <a:srcRect/>
          <a:stretch/>
        </p:blipFill>
        <p:spPr>
          <a:xfrm>
            <a:off x="7264452" y="3496271"/>
            <a:ext cx="1184071" cy="552272"/>
          </a:xfrm>
          <a:prstGeom prst="rect">
            <a:avLst/>
          </a:prstGeom>
          <a:noFill/>
          <a:ln>
            <a:noFill/>
          </a:ln>
        </p:spPr>
      </p:pic>
      <p:pic>
        <p:nvPicPr>
          <p:cNvPr id="297" name="Shape 297"/>
          <p:cNvPicPr preferRelativeResize="0"/>
          <p:nvPr/>
        </p:nvPicPr>
        <p:blipFill rotWithShape="1">
          <a:blip r:embed="rId11">
            <a:alphaModFix/>
          </a:blip>
          <a:srcRect/>
          <a:stretch/>
        </p:blipFill>
        <p:spPr>
          <a:xfrm>
            <a:off x="5632275" y="3338310"/>
            <a:ext cx="976783" cy="976783"/>
          </a:xfrm>
          <a:prstGeom prst="rect">
            <a:avLst/>
          </a:prstGeom>
          <a:noFill/>
          <a:ln>
            <a:noFill/>
          </a:ln>
        </p:spPr>
      </p:pic>
      <p:pic>
        <p:nvPicPr>
          <p:cNvPr id="298" name="Shape 298"/>
          <p:cNvPicPr preferRelativeResize="0"/>
          <p:nvPr/>
        </p:nvPicPr>
        <p:blipFill rotWithShape="1">
          <a:blip r:embed="rId12">
            <a:alphaModFix/>
          </a:blip>
          <a:srcRect/>
          <a:stretch/>
        </p:blipFill>
        <p:spPr>
          <a:xfrm>
            <a:off x="593937" y="1672968"/>
            <a:ext cx="942493" cy="942493"/>
          </a:xfrm>
          <a:prstGeom prst="rect">
            <a:avLst/>
          </a:prstGeom>
          <a:noFill/>
          <a:ln>
            <a:noFill/>
          </a:ln>
        </p:spPr>
      </p:pic>
      <p:pic>
        <p:nvPicPr>
          <p:cNvPr id="299" name="Shape 299"/>
          <p:cNvPicPr preferRelativeResize="0"/>
          <p:nvPr/>
        </p:nvPicPr>
        <p:blipFill rotWithShape="1">
          <a:blip r:embed="rId13">
            <a:alphaModFix/>
          </a:blip>
          <a:srcRect/>
          <a:stretch/>
        </p:blipFill>
        <p:spPr>
          <a:xfrm>
            <a:off x="2220586" y="1636215"/>
            <a:ext cx="1016000" cy="1016000"/>
          </a:xfrm>
          <a:prstGeom prst="rect">
            <a:avLst/>
          </a:prstGeom>
          <a:noFill/>
          <a:ln>
            <a:noFill/>
          </a:ln>
        </p:spPr>
      </p:pic>
      <p:pic>
        <p:nvPicPr>
          <p:cNvPr id="300" name="Shape 300"/>
          <p:cNvPicPr preferRelativeResize="0"/>
          <p:nvPr/>
        </p:nvPicPr>
        <p:blipFill rotWithShape="1">
          <a:blip r:embed="rId14">
            <a:alphaModFix/>
          </a:blip>
          <a:srcRect/>
          <a:stretch/>
        </p:blipFill>
        <p:spPr>
          <a:xfrm>
            <a:off x="7445225" y="4927725"/>
            <a:ext cx="976800" cy="976800"/>
          </a:xfrm>
          <a:prstGeom prst="rect">
            <a:avLst/>
          </a:prstGeom>
          <a:noFill/>
          <a:ln>
            <a:noFill/>
          </a:ln>
        </p:spPr>
      </p:pic>
      <p:pic>
        <p:nvPicPr>
          <p:cNvPr id="301" name="Shape 301"/>
          <p:cNvPicPr preferRelativeResize="0"/>
          <p:nvPr/>
        </p:nvPicPr>
        <p:blipFill rotWithShape="1">
          <a:blip r:embed="rId15">
            <a:alphaModFix/>
          </a:blip>
          <a:srcRect/>
          <a:stretch/>
        </p:blipFill>
        <p:spPr>
          <a:xfrm>
            <a:off x="516804" y="4974864"/>
            <a:ext cx="1005203" cy="1005203"/>
          </a:xfrm>
          <a:prstGeom prst="rect">
            <a:avLst/>
          </a:prstGeom>
          <a:noFill/>
          <a:ln>
            <a:noFill/>
          </a:ln>
        </p:spPr>
      </p:pic>
      <p:pic>
        <p:nvPicPr>
          <p:cNvPr id="302" name="Shape 302"/>
          <p:cNvPicPr preferRelativeResize="0"/>
          <p:nvPr/>
        </p:nvPicPr>
        <p:blipFill>
          <a:blip r:embed="rId16">
            <a:alphaModFix/>
          </a:blip>
          <a:stretch>
            <a:fillRect/>
          </a:stretch>
        </p:blipFill>
        <p:spPr>
          <a:xfrm>
            <a:off x="5612987" y="1702487"/>
            <a:ext cx="1000125" cy="1000125"/>
          </a:xfrm>
          <a:prstGeom prst="rect">
            <a:avLst/>
          </a:prstGeom>
          <a:noFill/>
          <a:ln>
            <a:noFill/>
          </a:ln>
        </p:spPr>
      </p:pic>
      <p:pic>
        <p:nvPicPr>
          <p:cNvPr id="303" name="Shape 303"/>
          <p:cNvPicPr preferRelativeResize="0"/>
          <p:nvPr/>
        </p:nvPicPr>
        <p:blipFill>
          <a:blip r:embed="rId17">
            <a:alphaModFix/>
          </a:blip>
          <a:stretch>
            <a:fillRect/>
          </a:stretch>
        </p:blipFill>
        <p:spPr>
          <a:xfrm>
            <a:off x="2175075" y="4977400"/>
            <a:ext cx="942475" cy="942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p:nvPr/>
        </p:nvSpPr>
        <p:spPr>
          <a:xfrm>
            <a:off x="-154975" y="4436400"/>
            <a:ext cx="8229600" cy="968699"/>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You can try out devices, accessories, apps, learn more about how to search for apps, and join our growing community.  Please don’t forget about this </a:t>
            </a:r>
            <a:r>
              <a:rPr lang="en-US" sz="2000" b="1" i="0" u="none" strike="noStrike" cap="none">
                <a:solidFill>
                  <a:srgbClr val="CF4B04"/>
                </a:solidFill>
                <a:latin typeface="Arial"/>
                <a:ea typeface="Arial"/>
                <a:cs typeface="Arial"/>
                <a:sym typeface="Arial"/>
              </a:rPr>
              <a:t>FREE </a:t>
            </a:r>
            <a:r>
              <a:rPr lang="en-US" sz="2000" b="1" i="0" u="none" strike="noStrike" cap="none">
                <a:solidFill>
                  <a:schemeClr val="lt1"/>
                </a:solidFill>
                <a:latin typeface="Arial"/>
                <a:ea typeface="Arial"/>
                <a:cs typeface="Arial"/>
                <a:sym typeface="Arial"/>
              </a:rPr>
              <a:t>resource as you are planning your next staff development!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2" name="Shape 282"/>
          <p:cNvSpPr txBox="1">
            <a:spLocks noGrp="1"/>
          </p:cNvSpPr>
          <p:nvPr>
            <p:ph type="body" idx="4294967295"/>
          </p:nvPr>
        </p:nvSpPr>
        <p:spPr>
          <a:xfrm>
            <a:off x="232475" y="1007150"/>
            <a:ext cx="8229600" cy="2537698"/>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2400" b="1" i="0" u="none" strike="noStrike" cap="none" dirty="0">
                <a:solidFill>
                  <a:schemeClr val="lt1"/>
                </a:solidFill>
                <a:latin typeface="Arial"/>
                <a:ea typeface="Arial"/>
                <a:cs typeface="Arial"/>
                <a:sym typeface="Arial"/>
              </a:rPr>
              <a:t>	</a:t>
            </a:r>
          </a:p>
          <a:p>
            <a:pPr marL="342900" marR="0" lvl="0" indent="-342900" algn="l" rtl="0">
              <a:lnSpc>
                <a:spcPct val="100000"/>
              </a:lnSpc>
              <a:spcBef>
                <a:spcPts val="400"/>
              </a:spcBef>
              <a:spcAft>
                <a:spcPts val="0"/>
              </a:spcAft>
              <a:buClr>
                <a:srgbClr val="000000"/>
              </a:buClr>
              <a:buSzPct val="25000"/>
              <a:buFont typeface="Arial"/>
              <a:buNone/>
            </a:pPr>
            <a:r>
              <a:rPr lang="en-US" sz="2000" b="1" i="0" u="none" strike="noStrike" cap="none" dirty="0">
                <a:solidFill>
                  <a:schemeClr val="lt1"/>
                </a:solidFill>
                <a:latin typeface="Arial"/>
                <a:ea typeface="Arial"/>
                <a:cs typeface="Arial"/>
                <a:sym typeface="Arial"/>
              </a:rPr>
              <a:t>Three Locations within the Houston area</a:t>
            </a:r>
          </a:p>
          <a:p>
            <a:pPr marL="342900" marR="0" lvl="0" indent="-342900" algn="ctr" rtl="0">
              <a:lnSpc>
                <a:spcPct val="100000"/>
              </a:lnSpc>
              <a:spcBef>
                <a:spcPts val="400"/>
              </a:spcBef>
              <a:spcAft>
                <a:spcPts val="0"/>
              </a:spcAft>
              <a:buClr>
                <a:schemeClr val="lt1"/>
              </a:buClr>
              <a:buSzPct val="25000"/>
              <a:buFont typeface="Arial"/>
              <a:buNone/>
            </a:pPr>
            <a:endParaRPr sz="2000" b="1" i="0" u="none" strike="noStrike" cap="none" dirty="0">
              <a:solidFill>
                <a:schemeClr val="lt1"/>
              </a:solidFill>
              <a:latin typeface="Arial"/>
              <a:ea typeface="Arial"/>
              <a:cs typeface="Arial"/>
              <a:sym typeface="Arial"/>
            </a:endParaRPr>
          </a:p>
          <a:p>
            <a:pPr marL="342900" marR="0" lvl="0" indent="-342900" algn="ctr" rtl="0">
              <a:lnSpc>
                <a:spcPct val="100000"/>
              </a:lnSpc>
              <a:spcBef>
                <a:spcPts val="400"/>
              </a:spcBef>
              <a:spcAft>
                <a:spcPts val="0"/>
              </a:spcAft>
              <a:buClr>
                <a:schemeClr val="lt1"/>
              </a:buClr>
              <a:buSzPct val="25000"/>
              <a:buFont typeface="Arial"/>
              <a:buNone/>
            </a:pPr>
            <a:endParaRPr sz="2000" b="1" i="0" u="none" strike="noStrike" cap="none" dirty="0">
              <a:solidFill>
                <a:schemeClr val="lt1"/>
              </a:solidFill>
              <a:latin typeface="Arial"/>
              <a:ea typeface="Arial"/>
              <a:cs typeface="Arial"/>
              <a:sym typeface="Arial"/>
            </a:endParaRPr>
          </a:p>
          <a:p>
            <a:pPr marL="0" marR="0" lvl="0" indent="0" algn="l" rtl="0">
              <a:lnSpc>
                <a:spcPct val="100000"/>
              </a:lnSpc>
              <a:spcBef>
                <a:spcPts val="400"/>
              </a:spcBef>
              <a:spcAft>
                <a:spcPts val="0"/>
              </a:spcAft>
              <a:buClr>
                <a:srgbClr val="000000"/>
              </a:buClr>
              <a:buSzPct val="25000"/>
              <a:buFont typeface="Arial"/>
              <a:buNone/>
            </a:pPr>
            <a:r>
              <a:rPr lang="en-US" sz="2000" b="1" i="0" u="none" strike="noStrike" cap="none" dirty="0">
                <a:solidFill>
                  <a:schemeClr val="lt1"/>
                </a:solidFill>
                <a:latin typeface="Arial"/>
                <a:ea typeface="Arial"/>
                <a:cs typeface="Arial"/>
                <a:sym typeface="Arial"/>
              </a:rPr>
              <a:t>We have </a:t>
            </a:r>
            <a:r>
              <a:rPr lang="en-US" sz="2000" b="1" dirty="0">
                <a:solidFill>
                  <a:schemeClr val="lt1"/>
                </a:solidFill>
              </a:rPr>
              <a:t>weekly </a:t>
            </a:r>
            <a:r>
              <a:rPr lang="en-US" sz="2000" b="1" i="0" u="none" strike="noStrike" cap="none" dirty="0">
                <a:solidFill>
                  <a:schemeClr val="lt1"/>
                </a:solidFill>
                <a:latin typeface="Arial"/>
                <a:ea typeface="Arial"/>
                <a:cs typeface="Arial"/>
                <a:sym typeface="Arial"/>
              </a:rPr>
              <a:t>open lab hours where families, therapists, &amp; teachers can come without an appointment for hands on experience &amp; try devices and applications. </a:t>
            </a:r>
          </a:p>
          <a:p>
            <a:pPr marL="0" marR="0" lvl="0" indent="0" algn="l" rtl="0">
              <a:lnSpc>
                <a:spcPct val="100000"/>
              </a:lnSpc>
              <a:spcBef>
                <a:spcPts val="400"/>
              </a:spcBef>
              <a:spcAft>
                <a:spcPts val="0"/>
              </a:spcAft>
              <a:buClr>
                <a:srgbClr val="000000"/>
              </a:buClr>
              <a:buSzPct val="25000"/>
              <a:buFont typeface="Arial"/>
              <a:buNone/>
            </a:pPr>
            <a:r>
              <a:rPr lang="en-US" sz="2000" b="1" i="0" u="none" strike="noStrike" cap="none" dirty="0">
                <a:solidFill>
                  <a:schemeClr val="lt1"/>
                </a:solidFill>
                <a:latin typeface="Arial"/>
                <a:ea typeface="Arial"/>
                <a:cs typeface="Arial"/>
                <a:sym typeface="Arial"/>
              </a:rPr>
              <a:t> </a:t>
            </a:r>
            <a:r>
              <a:rPr lang="en-US" sz="2000" b="1" i="0" u="none" strike="noStrike" cap="none" dirty="0">
                <a:solidFill>
                  <a:srgbClr val="CF4B04"/>
                </a:solidFill>
                <a:latin typeface="Arial"/>
                <a:ea typeface="Arial"/>
                <a:cs typeface="Arial"/>
                <a:sym typeface="Arial"/>
              </a:rPr>
              <a:t>We will also COME TO YOU!</a:t>
            </a:r>
          </a:p>
          <a:p>
            <a:pPr marL="342900" marR="0" lvl="0" indent="-342900" algn="l" rtl="0">
              <a:lnSpc>
                <a:spcPct val="100000"/>
              </a:lnSpc>
              <a:spcBef>
                <a:spcPts val="380"/>
              </a:spcBef>
              <a:spcAft>
                <a:spcPts val="0"/>
              </a:spcAft>
              <a:buClr>
                <a:schemeClr val="accent2"/>
              </a:buClr>
              <a:buSzPct val="25000"/>
              <a:buFont typeface="Arial"/>
              <a:buNone/>
            </a:pPr>
            <a:endParaRPr sz="1900" b="1" i="0" u="none" strike="noStrike" cap="none" dirty="0">
              <a:solidFill>
                <a:schemeClr val="accent2"/>
              </a:solidFill>
              <a:latin typeface="Arial"/>
              <a:ea typeface="Arial"/>
              <a:cs typeface="Arial"/>
              <a:sym typeface="Arial"/>
            </a:endParaRPr>
          </a:p>
        </p:txBody>
      </p:sp>
      <p:pic>
        <p:nvPicPr>
          <p:cNvPr id="283" name="Shape 283"/>
          <p:cNvPicPr preferRelativeResize="0"/>
          <p:nvPr/>
        </p:nvPicPr>
        <p:blipFill rotWithShape="1">
          <a:blip r:embed="rId3">
            <a:alphaModFix/>
          </a:blip>
          <a:srcRect/>
          <a:stretch/>
        </p:blipFill>
        <p:spPr>
          <a:xfrm>
            <a:off x="5540268" y="313939"/>
            <a:ext cx="3603732" cy="2621418"/>
          </a:xfrm>
          <a:prstGeom prst="rect">
            <a:avLst/>
          </a:prstGeom>
          <a:noFill/>
          <a:ln>
            <a:noFill/>
          </a:ln>
        </p:spPr>
      </p:pic>
      <p:sp>
        <p:nvSpPr>
          <p:cNvPr id="284" name="Shape 284"/>
          <p:cNvSpPr txBox="1"/>
          <p:nvPr/>
        </p:nvSpPr>
        <p:spPr>
          <a:xfrm>
            <a:off x="-385525" y="0"/>
            <a:ext cx="8229600" cy="1123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0" i="0" u="none" strike="noStrike" cap="none">
                <a:solidFill>
                  <a:schemeClr val="lt1"/>
                </a:solidFill>
                <a:latin typeface="Arial"/>
                <a:ea typeface="Arial"/>
                <a:cs typeface="Arial"/>
                <a:sym typeface="Arial"/>
              </a:rPr>
              <a:t>BridgingApps on the Road</a:t>
            </a:r>
          </a:p>
        </p:txBody>
      </p:sp>
    </p:spTree>
    <p:extLst>
      <p:ext uri="{BB962C8B-B14F-4D97-AF65-F5344CB8AC3E}">
        <p14:creationId xmlns:p14="http://schemas.microsoft.com/office/powerpoint/2010/main" val="222883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descr="thank-you.JPG"/>
          <p:cNvPicPr preferRelativeResize="0"/>
          <p:nvPr/>
        </p:nvPicPr>
        <p:blipFill rotWithShape="1">
          <a:blip r:embed="rId3">
            <a:alphaModFix amt="60000"/>
          </a:blip>
          <a:srcRect t="12289"/>
          <a:stretch/>
        </p:blipFill>
        <p:spPr>
          <a:xfrm>
            <a:off x="0" y="47242"/>
            <a:ext cx="5143499" cy="6015297"/>
          </a:xfrm>
          <a:prstGeom prst="rect">
            <a:avLst/>
          </a:prstGeom>
          <a:noFill/>
          <a:ln>
            <a:noFill/>
          </a:ln>
        </p:spPr>
      </p:pic>
      <p:pic>
        <p:nvPicPr>
          <p:cNvPr id="327" name="Shape 327" descr="thank-you.JPG"/>
          <p:cNvPicPr preferRelativeResize="0"/>
          <p:nvPr/>
        </p:nvPicPr>
        <p:blipFill rotWithShape="1">
          <a:blip r:embed="rId3">
            <a:alphaModFix amt="60000"/>
          </a:blip>
          <a:srcRect t="12289"/>
          <a:stretch/>
        </p:blipFill>
        <p:spPr>
          <a:xfrm>
            <a:off x="4000500" y="0"/>
            <a:ext cx="5143499" cy="6015297"/>
          </a:xfrm>
          <a:prstGeom prst="rect">
            <a:avLst/>
          </a:prstGeom>
          <a:noFill/>
          <a:ln>
            <a:noFill/>
          </a:ln>
        </p:spPr>
      </p:pic>
      <p:pic>
        <p:nvPicPr>
          <p:cNvPr id="328" name="Shape 328" descr="thank-you.JPG"/>
          <p:cNvPicPr preferRelativeResize="0"/>
          <p:nvPr/>
        </p:nvPicPr>
        <p:blipFill rotWithShape="1">
          <a:blip r:embed="rId4">
            <a:alphaModFix/>
          </a:blip>
          <a:srcRect t="12289"/>
          <a:stretch/>
        </p:blipFill>
        <p:spPr>
          <a:xfrm>
            <a:off x="1916288" y="0"/>
            <a:ext cx="5143499" cy="60152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4294967295"/>
          </p:nvPr>
        </p:nvSpPr>
        <p:spPr>
          <a:xfrm>
            <a:off x="446850" y="1654988"/>
            <a:ext cx="8250300" cy="4046400"/>
          </a:xfrm>
          <a:prstGeom prst="rect">
            <a:avLst/>
          </a:prstGeom>
          <a:noFill/>
          <a:ln>
            <a:noFill/>
          </a:ln>
        </p:spPr>
        <p:txBody>
          <a:bodyPr lIns="91425" tIns="45700" rIns="91425" bIns="45700" anchor="t" anchorCtr="0">
            <a:noAutofit/>
          </a:bodyPr>
          <a:lstStyle/>
          <a:p>
            <a:pPr marL="342900" marR="0" lvl="0" indent="-342900" rtl="0">
              <a:lnSpc>
                <a:spcPct val="100000"/>
              </a:lnSpc>
              <a:spcBef>
                <a:spcPts val="0"/>
              </a:spcBef>
              <a:spcAft>
                <a:spcPts val="0"/>
              </a:spcAft>
              <a:buClr>
                <a:schemeClr val="lt1"/>
              </a:buClr>
              <a:buSzPct val="25000"/>
              <a:buFont typeface="Arial"/>
              <a:buNone/>
            </a:pPr>
            <a:r>
              <a:rPr lang="en-US" sz="2400" b="1" i="0" u="none" strike="noStrike" cap="none" dirty="0" err="1">
                <a:solidFill>
                  <a:schemeClr val="lt1"/>
                </a:solidFill>
                <a:latin typeface="Arial"/>
                <a:ea typeface="Arial"/>
                <a:cs typeface="Arial"/>
                <a:sym typeface="Arial"/>
              </a:rPr>
              <a:t>EasyPhone</a:t>
            </a:r>
            <a:r>
              <a:rPr lang="en-US" sz="2400" b="1" i="0" u="none" strike="noStrike" cap="none" dirty="0">
                <a:solidFill>
                  <a:schemeClr val="lt1"/>
                </a:solidFill>
                <a:latin typeface="Arial"/>
                <a:ea typeface="Arial"/>
                <a:cs typeface="Arial"/>
                <a:sym typeface="Arial"/>
              </a:rPr>
              <a:t> 				Flip Writer AAC</a:t>
            </a:r>
          </a:p>
          <a:p>
            <a:pPr marL="342900" marR="0" lvl="0" indent="-342900" rtl="0">
              <a:lnSpc>
                <a:spcPct val="100000"/>
              </a:lnSpc>
              <a:spcBef>
                <a:spcPts val="0"/>
              </a:spcBef>
              <a:spcAft>
                <a:spcPts val="0"/>
              </a:spcAft>
              <a:buClr>
                <a:schemeClr val="lt1"/>
              </a:buClr>
              <a:buSzPct val="25000"/>
              <a:buFont typeface="Arial"/>
              <a:buNone/>
            </a:pPr>
            <a:r>
              <a:rPr lang="en-US" sz="2400" b="1" dirty="0" err="1">
                <a:solidFill>
                  <a:schemeClr val="lt1"/>
                </a:solidFill>
              </a:rPr>
              <a:t>CanTunes</a:t>
            </a:r>
            <a:r>
              <a:rPr lang="en-US" sz="2400" b="1" dirty="0">
                <a:solidFill>
                  <a:schemeClr val="lt1"/>
                </a:solidFill>
              </a:rPr>
              <a:t>				Waze Navigation</a:t>
            </a:r>
          </a:p>
          <a:p>
            <a:pPr marL="342900" marR="0" lvl="0" indent="-342900" rtl="0">
              <a:lnSpc>
                <a:spcPct val="100000"/>
              </a:lnSpc>
              <a:spcBef>
                <a:spcPts val="0"/>
              </a:spcBef>
              <a:spcAft>
                <a:spcPts val="0"/>
              </a:spcAft>
              <a:buClr>
                <a:schemeClr val="lt1"/>
              </a:buClr>
              <a:buSzPct val="25000"/>
              <a:buFont typeface="Arial"/>
              <a:buNone/>
            </a:pPr>
            <a:r>
              <a:rPr lang="en-US" sz="2400" b="1" i="0" u="none" strike="noStrike" cap="none" dirty="0" err="1">
                <a:solidFill>
                  <a:schemeClr val="lt1"/>
                </a:solidFill>
                <a:latin typeface="Arial"/>
                <a:ea typeface="Arial"/>
                <a:cs typeface="Arial"/>
                <a:sym typeface="Arial"/>
              </a:rPr>
              <a:t>iDress</a:t>
            </a:r>
            <a:r>
              <a:rPr lang="en-US" sz="2400" b="1" i="0" u="none" strike="noStrike" cap="none" dirty="0">
                <a:solidFill>
                  <a:schemeClr val="lt1"/>
                </a:solidFill>
                <a:latin typeface="Arial"/>
                <a:ea typeface="Arial"/>
                <a:cs typeface="Arial"/>
                <a:sym typeface="Arial"/>
              </a:rPr>
              <a:t> for Weather			Voice Dream Reader</a:t>
            </a:r>
          </a:p>
          <a:p>
            <a:pPr marL="342900" marR="0" lvl="0" indent="-342900" rtl="0">
              <a:lnSpc>
                <a:spcPct val="100000"/>
              </a:lnSpc>
              <a:spcBef>
                <a:spcPts val="0"/>
              </a:spcBef>
              <a:spcAft>
                <a:spcPts val="0"/>
              </a:spcAft>
              <a:buClr>
                <a:schemeClr val="lt1"/>
              </a:buClr>
              <a:buSzPct val="25000"/>
              <a:buFont typeface="Arial"/>
              <a:buNone/>
            </a:pPr>
            <a:r>
              <a:rPr lang="en-US" sz="2400" b="1" dirty="0" err="1">
                <a:solidFill>
                  <a:schemeClr val="lt1"/>
                </a:solidFill>
              </a:rPr>
              <a:t>SnapType</a:t>
            </a:r>
            <a:r>
              <a:rPr lang="en-US" sz="2400" b="1" dirty="0">
                <a:solidFill>
                  <a:schemeClr val="lt1"/>
                </a:solidFill>
              </a:rPr>
              <a:t> Pro			Calm		</a:t>
            </a:r>
            <a:endParaRPr lang="en-US" sz="2400" b="1" i="0" u="none" strike="noStrike" cap="none" dirty="0">
              <a:solidFill>
                <a:schemeClr val="lt1"/>
              </a:solidFill>
              <a:latin typeface="Arial"/>
              <a:ea typeface="Arial"/>
              <a:cs typeface="Arial"/>
              <a:sym typeface="Arial"/>
            </a:endParaRPr>
          </a:p>
          <a:p>
            <a:pPr marL="342900" marR="0" lvl="0" indent="-342900" rtl="0">
              <a:lnSpc>
                <a:spcPct val="100000"/>
              </a:lnSpc>
              <a:spcBef>
                <a:spcPts val="0"/>
              </a:spcBef>
              <a:spcAft>
                <a:spcPts val="0"/>
              </a:spcAft>
              <a:buClr>
                <a:schemeClr val="lt1"/>
              </a:buClr>
              <a:buSzPct val="25000"/>
              <a:buFont typeface="Arial"/>
              <a:buNone/>
            </a:pPr>
            <a:r>
              <a:rPr lang="en-US" sz="2400" b="1" dirty="0" err="1">
                <a:solidFill>
                  <a:schemeClr val="lt1"/>
                </a:solidFill>
              </a:rPr>
              <a:t>Pillboxie</a:t>
            </a:r>
            <a:r>
              <a:rPr lang="en-US" sz="2400" b="1" dirty="0">
                <a:solidFill>
                  <a:schemeClr val="lt1"/>
                </a:solidFill>
              </a:rPr>
              <a:t>				One-Moment Meditation</a:t>
            </a:r>
          </a:p>
          <a:p>
            <a:pPr marL="342900" marR="0" lvl="0" indent="-342900" rtl="0">
              <a:lnSpc>
                <a:spcPct val="100000"/>
              </a:lnSpc>
              <a:spcBef>
                <a:spcPts val="0"/>
              </a:spcBef>
              <a:spcAft>
                <a:spcPts val="0"/>
              </a:spcAft>
              <a:buClr>
                <a:schemeClr val="lt1"/>
              </a:buClr>
              <a:buSzPct val="25000"/>
              <a:buFont typeface="Arial"/>
              <a:buNone/>
            </a:pPr>
            <a:r>
              <a:rPr lang="en-US" sz="2400" b="1" i="0" u="none" strike="noStrike" cap="none" dirty="0" err="1">
                <a:solidFill>
                  <a:schemeClr val="lt1"/>
                </a:solidFill>
                <a:latin typeface="Arial"/>
                <a:ea typeface="Arial"/>
                <a:cs typeface="Arial"/>
                <a:sym typeface="Arial"/>
              </a:rPr>
              <a:t>Carezone</a:t>
            </a:r>
            <a:r>
              <a:rPr lang="en-US" sz="2400" b="1" i="0" u="none" strike="noStrike" cap="none" dirty="0">
                <a:solidFill>
                  <a:schemeClr val="lt1"/>
                </a:solidFill>
                <a:latin typeface="Arial"/>
                <a:ea typeface="Arial"/>
                <a:cs typeface="Arial"/>
                <a:sym typeface="Arial"/>
              </a:rPr>
              <a:t>				Pandora Music</a:t>
            </a:r>
          </a:p>
          <a:p>
            <a:pPr marL="342900" marR="0" lvl="0" indent="-342900" rtl="0">
              <a:lnSpc>
                <a:spcPct val="100000"/>
              </a:lnSpc>
              <a:spcBef>
                <a:spcPts val="0"/>
              </a:spcBef>
              <a:spcAft>
                <a:spcPts val="0"/>
              </a:spcAft>
              <a:buClr>
                <a:schemeClr val="lt1"/>
              </a:buClr>
              <a:buSzPct val="25000"/>
              <a:buFont typeface="Arial"/>
              <a:buNone/>
            </a:pPr>
            <a:r>
              <a:rPr lang="en-US" sz="2400" b="1" dirty="0" err="1">
                <a:solidFill>
                  <a:schemeClr val="lt1"/>
                </a:solidFill>
              </a:rPr>
              <a:t>Caresync</a:t>
            </a:r>
            <a:endParaRPr lang="en-US" sz="2400" b="1" dirty="0">
              <a:solidFill>
                <a:schemeClr val="lt1"/>
              </a:solidFill>
            </a:endParaRPr>
          </a:p>
          <a:p>
            <a:pPr marL="342900" marR="0" lvl="0" indent="-342900" rtl="0">
              <a:lnSpc>
                <a:spcPct val="100000"/>
              </a:lnSpc>
              <a:spcBef>
                <a:spcPts val="0"/>
              </a:spcBef>
              <a:spcAft>
                <a:spcPts val="0"/>
              </a:spcAft>
              <a:buClr>
                <a:schemeClr val="lt1"/>
              </a:buClr>
              <a:buSzPct val="25000"/>
              <a:buFont typeface="Arial"/>
              <a:buNone/>
            </a:pPr>
            <a:r>
              <a:rPr lang="en-US" sz="2400" b="1" i="0" u="none" strike="noStrike" cap="none" dirty="0">
                <a:solidFill>
                  <a:schemeClr val="lt1"/>
                </a:solidFill>
                <a:latin typeface="Arial"/>
                <a:ea typeface="Arial"/>
                <a:cs typeface="Arial"/>
                <a:sym typeface="Arial"/>
              </a:rPr>
              <a:t>Seizure Log</a:t>
            </a:r>
          </a:p>
          <a:p>
            <a:pPr marL="342900" marR="0" lvl="0" indent="-342900" rtl="0">
              <a:lnSpc>
                <a:spcPct val="100000"/>
              </a:lnSpc>
              <a:spcBef>
                <a:spcPts val="0"/>
              </a:spcBef>
              <a:spcAft>
                <a:spcPts val="0"/>
              </a:spcAft>
              <a:buClr>
                <a:schemeClr val="lt1"/>
              </a:buClr>
              <a:buSzPct val="25000"/>
              <a:buFont typeface="Arial"/>
              <a:buNone/>
            </a:pPr>
            <a:r>
              <a:rPr lang="en-US" sz="2400" b="1" dirty="0" err="1">
                <a:solidFill>
                  <a:schemeClr val="lt1"/>
                </a:solidFill>
              </a:rPr>
              <a:t>Choiceworks</a:t>
            </a:r>
            <a:endParaRPr lang="en-US" sz="2400" b="1" dirty="0">
              <a:solidFill>
                <a:schemeClr val="lt1"/>
              </a:solidFill>
            </a:endParaRPr>
          </a:p>
          <a:p>
            <a:pPr marL="342900" marR="0" lvl="0" indent="-342900" rtl="0">
              <a:lnSpc>
                <a:spcPct val="100000"/>
              </a:lnSpc>
              <a:spcBef>
                <a:spcPts val="0"/>
              </a:spcBef>
              <a:spcAft>
                <a:spcPts val="0"/>
              </a:spcAft>
              <a:buClr>
                <a:schemeClr val="lt1"/>
              </a:buClr>
              <a:buSzPct val="25000"/>
              <a:buFont typeface="Arial"/>
              <a:buNone/>
            </a:pPr>
            <a:r>
              <a:rPr lang="en-US" sz="2400" b="1" i="0" u="none" strike="noStrike" cap="none" dirty="0" err="1">
                <a:solidFill>
                  <a:schemeClr val="lt1"/>
                </a:solidFill>
                <a:latin typeface="Arial"/>
                <a:ea typeface="Arial"/>
                <a:cs typeface="Arial"/>
                <a:sym typeface="Arial"/>
              </a:rPr>
              <a:t>Choiceworks</a:t>
            </a:r>
            <a:r>
              <a:rPr lang="en-US" sz="2400" b="1" i="0" u="none" strike="noStrike" cap="none" dirty="0">
                <a:solidFill>
                  <a:schemeClr val="lt1"/>
                </a:solidFill>
                <a:latin typeface="Arial"/>
                <a:ea typeface="Arial"/>
                <a:cs typeface="Arial"/>
                <a:sym typeface="Arial"/>
              </a:rPr>
              <a:t> Calendar</a:t>
            </a:r>
          </a:p>
          <a:p>
            <a:pPr marL="342900" marR="0" lvl="0" indent="-342900" rtl="0">
              <a:lnSpc>
                <a:spcPct val="100000"/>
              </a:lnSpc>
              <a:spcBef>
                <a:spcPts val="0"/>
              </a:spcBef>
              <a:spcAft>
                <a:spcPts val="0"/>
              </a:spcAft>
              <a:buClr>
                <a:schemeClr val="lt1"/>
              </a:buClr>
              <a:buSzPct val="25000"/>
              <a:buFont typeface="Arial"/>
              <a:buNone/>
            </a:pPr>
            <a:endParaRPr lang="en-US" sz="2400" b="1" i="0" u="none" strike="noStrike" cap="none" dirty="0">
              <a:solidFill>
                <a:schemeClr val="lt1"/>
              </a:solidFill>
              <a:latin typeface="Arial"/>
              <a:ea typeface="Arial"/>
              <a:cs typeface="Arial"/>
              <a:sym typeface="Arial"/>
            </a:endParaRPr>
          </a:p>
          <a:p>
            <a:pPr marL="342900" marR="0" lvl="0" indent="-342900" algn="l" rtl="0">
              <a:lnSpc>
                <a:spcPct val="100000"/>
              </a:lnSpc>
              <a:spcBef>
                <a:spcPts val="380"/>
              </a:spcBef>
              <a:spcAft>
                <a:spcPts val="0"/>
              </a:spcAft>
              <a:buClr>
                <a:schemeClr val="accent2"/>
              </a:buClr>
              <a:buSzPct val="25000"/>
              <a:buFont typeface="Arial"/>
              <a:buNone/>
            </a:pPr>
            <a:endParaRPr sz="1900" b="1" i="0" u="none" strike="noStrike" cap="none" dirty="0">
              <a:solidFill>
                <a:schemeClr val="accent2"/>
              </a:solidFill>
              <a:latin typeface="Arial"/>
              <a:ea typeface="Arial"/>
              <a:cs typeface="Arial"/>
              <a:sym typeface="Arial"/>
            </a:endParaRPr>
          </a:p>
        </p:txBody>
      </p:sp>
      <p:sp>
        <p:nvSpPr>
          <p:cNvPr id="290" name="Shape 290"/>
          <p:cNvSpPr txBox="1"/>
          <p:nvPr/>
        </p:nvSpPr>
        <p:spPr>
          <a:xfrm>
            <a:off x="457200" y="400615"/>
            <a:ext cx="8229600" cy="1123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dirty="0">
                <a:solidFill>
                  <a:schemeClr val="lt1"/>
                </a:solidFill>
              </a:rPr>
              <a:t>APPS FOR INDEPENDENCE</a:t>
            </a:r>
            <a:endParaRPr lang="en-US" sz="4400" b="0" i="0" u="none" strike="noStrike" cap="none" dirty="0">
              <a:solidFill>
                <a:schemeClr val="lt1"/>
              </a:solidFill>
              <a:sym typeface="Arial"/>
            </a:endParaRPr>
          </a:p>
        </p:txBody>
      </p:sp>
    </p:spTree>
    <p:extLst>
      <p:ext uri="{BB962C8B-B14F-4D97-AF65-F5344CB8AC3E}">
        <p14:creationId xmlns:p14="http://schemas.microsoft.com/office/powerpoint/2010/main" val="97837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4294967295"/>
          </p:nvPr>
        </p:nvSpPr>
        <p:spPr>
          <a:xfrm>
            <a:off x="446850" y="1654988"/>
            <a:ext cx="8250300" cy="40464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2400" b="1" i="0" u="none" strike="noStrike" cap="none" dirty="0">
                <a:solidFill>
                  <a:schemeClr val="lt1"/>
                </a:solidFill>
                <a:latin typeface="Arial"/>
                <a:ea typeface="Arial"/>
                <a:cs typeface="Arial"/>
                <a:sym typeface="Arial"/>
              </a:rPr>
              <a:t>	</a:t>
            </a:r>
          </a:p>
          <a:p>
            <a:pPr marL="342900" marR="0" lvl="0" indent="-342900" algn="ctr" rtl="0">
              <a:lnSpc>
                <a:spcPct val="100000"/>
              </a:lnSpc>
              <a:spcBef>
                <a:spcPts val="400"/>
              </a:spcBef>
              <a:spcAft>
                <a:spcPts val="0"/>
              </a:spcAft>
              <a:buClr>
                <a:schemeClr val="lt1"/>
              </a:buClr>
              <a:buSzPct val="25000"/>
              <a:buFont typeface="Arial"/>
              <a:buNone/>
            </a:pPr>
            <a:r>
              <a:rPr lang="en-US" sz="2000" b="1" i="0" u="none" strike="noStrike" cap="none" dirty="0">
                <a:solidFill>
                  <a:schemeClr val="lt1"/>
                </a:solidFill>
                <a:latin typeface="Arial"/>
                <a:ea typeface="Arial"/>
                <a:cs typeface="Arial"/>
                <a:sym typeface="Arial"/>
              </a:rPr>
              <a:t>CRISTEN REAT </a:t>
            </a:r>
            <a:br>
              <a:rPr lang="en-US" sz="2000" b="1" i="0" u="none" strike="noStrike" cap="none" dirty="0">
                <a:solidFill>
                  <a:schemeClr val="lt1"/>
                </a:solidFill>
                <a:latin typeface="Arial"/>
                <a:ea typeface="Arial"/>
                <a:cs typeface="Arial"/>
                <a:sym typeface="Arial"/>
              </a:rPr>
            </a:br>
            <a:r>
              <a:rPr lang="en-US" sz="2000" b="1" i="0" u="none" strike="noStrike" cap="none" dirty="0">
                <a:solidFill>
                  <a:schemeClr val="lt1"/>
                </a:solidFill>
                <a:latin typeface="Arial"/>
                <a:ea typeface="Arial"/>
                <a:cs typeface="Arial"/>
                <a:sym typeface="Arial"/>
              </a:rPr>
              <a:t>EASTER SEALS GREATER HOUSTON</a:t>
            </a:r>
            <a:br>
              <a:rPr lang="en-US" sz="2000" b="1" i="0" u="none" strike="noStrike" cap="none" dirty="0">
                <a:solidFill>
                  <a:schemeClr val="lt1"/>
                </a:solidFill>
                <a:latin typeface="Arial"/>
                <a:ea typeface="Arial"/>
                <a:cs typeface="Arial"/>
                <a:sym typeface="Arial"/>
              </a:rPr>
            </a:br>
            <a:r>
              <a:rPr lang="en-US" sz="2000" b="1" u="none" dirty="0">
                <a:solidFill>
                  <a:schemeClr val="lt1"/>
                </a:solidFill>
              </a:rPr>
              <a:t>C</a:t>
            </a:r>
            <a:r>
              <a:rPr lang="en-US" sz="2000" b="1" dirty="0">
                <a:solidFill>
                  <a:schemeClr val="lt1"/>
                </a:solidFill>
              </a:rPr>
              <a:t>REAT</a:t>
            </a:r>
            <a:r>
              <a:rPr lang="en-US" sz="2000" b="1" i="0" u="sng" strike="noStrike" cap="none" dirty="0">
                <a:solidFill>
                  <a:schemeClr val="hlink"/>
                </a:solidFill>
                <a:latin typeface="Arial"/>
                <a:ea typeface="Arial"/>
                <a:cs typeface="Arial"/>
                <a:sym typeface="Arial"/>
                <a:hlinkClick r:id="rId3"/>
              </a:rPr>
              <a:t>@EASTERSEALSHOUSTON.ORG</a:t>
            </a:r>
            <a:r>
              <a:rPr lang="en-US" sz="2000" b="1" i="0" u="none" strike="noStrike" cap="none" dirty="0">
                <a:solidFill>
                  <a:schemeClr val="lt1"/>
                </a:solidFill>
                <a:latin typeface="Arial"/>
                <a:ea typeface="Arial"/>
                <a:cs typeface="Arial"/>
                <a:sym typeface="Arial"/>
              </a:rPr>
              <a:t> │</a:t>
            </a:r>
            <a:r>
              <a:rPr lang="en-US" sz="2000" b="1" i="0" u="sng" strike="noStrike" cap="none" dirty="0">
                <a:solidFill>
                  <a:schemeClr val="hlink"/>
                </a:solidFill>
                <a:latin typeface="Arial"/>
                <a:ea typeface="Arial"/>
                <a:cs typeface="Arial"/>
                <a:sym typeface="Arial"/>
                <a:hlinkClick r:id="rId4"/>
              </a:rPr>
              <a:t>WWW.BRIDGINGAPPS.ORG</a:t>
            </a:r>
            <a:r>
              <a:rPr lang="en-US" sz="2000" b="1" dirty="0">
                <a:solidFill>
                  <a:schemeClr val="lt1"/>
                </a:solidFill>
              </a:rPr>
              <a:t>│713-838-9050</a:t>
            </a:r>
            <a:br>
              <a:rPr lang="en-US" sz="2000" b="1" i="0" u="none" strike="noStrike" cap="none" dirty="0">
                <a:solidFill>
                  <a:schemeClr val="lt1"/>
                </a:solidFill>
                <a:latin typeface="Arial"/>
                <a:ea typeface="Arial"/>
                <a:cs typeface="Arial"/>
                <a:sym typeface="Arial"/>
              </a:rPr>
            </a:br>
            <a:r>
              <a:rPr lang="en-US" sz="2000" b="1" dirty="0">
                <a:solidFill>
                  <a:schemeClr val="lt1"/>
                </a:solidFill>
              </a:rPr>
              <a:t>4888 Loop Central Drive Ste. 200</a:t>
            </a:r>
            <a:r>
              <a:rPr lang="en-US" sz="2000" b="1" i="0" u="none" strike="noStrike" cap="none" dirty="0">
                <a:solidFill>
                  <a:schemeClr val="lt1"/>
                </a:solidFill>
                <a:latin typeface="Arial"/>
                <a:ea typeface="Arial"/>
                <a:cs typeface="Arial"/>
                <a:sym typeface="Arial"/>
              </a:rPr>
              <a:t> │</a:t>
            </a:r>
            <a:r>
              <a:rPr lang="en-US" sz="2000" b="1" dirty="0">
                <a:solidFill>
                  <a:schemeClr val="lt1"/>
                </a:solidFill>
              </a:rPr>
              <a:t>HOUSTON, TX </a:t>
            </a:r>
            <a:r>
              <a:rPr lang="en-US" sz="2000" b="1" i="0" u="none" strike="noStrike" cap="none" dirty="0">
                <a:solidFill>
                  <a:schemeClr val="lt1"/>
                </a:solidFill>
                <a:latin typeface="Arial"/>
                <a:ea typeface="Arial"/>
                <a:cs typeface="Arial"/>
                <a:sym typeface="Arial"/>
              </a:rPr>
              <a:t> 77</a:t>
            </a:r>
            <a:r>
              <a:rPr lang="en-US" sz="2000" b="1" dirty="0">
                <a:solidFill>
                  <a:schemeClr val="lt1"/>
                </a:solidFill>
              </a:rPr>
              <a:t>081</a:t>
            </a:r>
          </a:p>
          <a:p>
            <a:pPr marL="342900" marR="0" lvl="0" indent="-342900" algn="l" rtl="0">
              <a:lnSpc>
                <a:spcPct val="100000"/>
              </a:lnSpc>
              <a:spcBef>
                <a:spcPts val="380"/>
              </a:spcBef>
              <a:spcAft>
                <a:spcPts val="0"/>
              </a:spcAft>
              <a:buClr>
                <a:schemeClr val="accent2"/>
              </a:buClr>
              <a:buSzPct val="25000"/>
              <a:buFont typeface="Arial"/>
              <a:buNone/>
            </a:pPr>
            <a:endParaRPr sz="1900" b="1" i="0" u="none" strike="noStrike" cap="none" dirty="0">
              <a:solidFill>
                <a:schemeClr val="accent2"/>
              </a:solidFill>
              <a:latin typeface="Arial"/>
              <a:ea typeface="Arial"/>
              <a:cs typeface="Arial"/>
              <a:sym typeface="Arial"/>
            </a:endParaRPr>
          </a:p>
        </p:txBody>
      </p:sp>
      <p:sp>
        <p:nvSpPr>
          <p:cNvPr id="290" name="Shape 290"/>
          <p:cNvSpPr txBox="1"/>
          <p:nvPr/>
        </p:nvSpPr>
        <p:spPr>
          <a:xfrm>
            <a:off x="457200" y="400615"/>
            <a:ext cx="8229600" cy="1123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6700" b="0" i="0" u="none" strike="noStrike" cap="none" dirty="0">
                <a:solidFill>
                  <a:schemeClr val="lt1"/>
                </a:solidFill>
                <a:latin typeface="Arial"/>
                <a:ea typeface="Arial"/>
                <a:cs typeface="Arial"/>
                <a:sym typeface="Arial"/>
              </a:rPr>
              <a:t>THANK YOU</a:t>
            </a:r>
          </a:p>
        </p:txBody>
      </p:sp>
    </p:spTree>
    <p:extLst>
      <p:ext uri="{BB962C8B-B14F-4D97-AF65-F5344CB8AC3E}">
        <p14:creationId xmlns:p14="http://schemas.microsoft.com/office/powerpoint/2010/main" val="340362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idx="4294967295"/>
          </p:nvPr>
        </p:nvSpPr>
        <p:spPr>
          <a:xfrm>
            <a:off x="467519" y="1128713"/>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dirty="0">
                <a:solidFill>
                  <a:schemeClr val="lt1"/>
                </a:solidFill>
                <a:latin typeface="Arial"/>
                <a:ea typeface="Arial"/>
                <a:cs typeface="Arial"/>
                <a:sym typeface="Arial"/>
              </a:rPr>
              <a:t>Mobile Technology for All Abilities</a:t>
            </a:r>
          </a:p>
        </p:txBody>
      </p:sp>
      <p:sp>
        <p:nvSpPr>
          <p:cNvPr id="105" name="Shape 105"/>
          <p:cNvSpPr txBox="1">
            <a:spLocks noGrp="1"/>
          </p:cNvSpPr>
          <p:nvPr>
            <p:ph type="body" idx="4294967295"/>
          </p:nvPr>
        </p:nvSpPr>
        <p:spPr>
          <a:xfrm>
            <a:off x="457200" y="1700213"/>
            <a:ext cx="8250238" cy="404653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25000"/>
              <a:buFont typeface="Arial"/>
              <a:buNone/>
            </a:pPr>
            <a:endParaRPr sz="1900" b="1" i="0" u="none" strike="noStrike" cap="none" dirty="0">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lt1"/>
              </a:buClr>
              <a:buSzPct val="25000"/>
              <a:buFont typeface="Arial"/>
              <a:buNone/>
            </a:pPr>
            <a:r>
              <a:rPr lang="en-US" sz="2000" b="1" i="0" u="none" strike="noStrike" cap="none" dirty="0">
                <a:solidFill>
                  <a:schemeClr val="lt1"/>
                </a:solidFill>
                <a:latin typeface="Arial"/>
                <a:ea typeface="Arial"/>
                <a:cs typeface="Arial"/>
                <a:sym typeface="Arial"/>
              </a:rPr>
              <a:t>	</a:t>
            </a:r>
            <a:endParaRPr lang="en-US" sz="2400" b="1" i="1" u="none" strike="noStrike" cap="none" dirty="0">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accent2"/>
              </a:buClr>
              <a:buSzPct val="25000"/>
              <a:buFont typeface="Arial"/>
              <a:buNone/>
            </a:pPr>
            <a:endParaRPr sz="2400" b="1" i="0" u="none" strike="noStrike" cap="none" dirty="0">
              <a:solidFill>
                <a:schemeClr val="lt1"/>
              </a:solidFill>
              <a:latin typeface="Arial"/>
              <a:ea typeface="Arial"/>
              <a:cs typeface="Arial"/>
              <a:sym typeface="Arial"/>
            </a:endParaRPr>
          </a:p>
          <a:p>
            <a:pPr marL="342900" marR="0" lvl="0" indent="-342900" algn="ctr" rtl="0">
              <a:lnSpc>
                <a:spcPct val="100000"/>
              </a:lnSpc>
              <a:spcBef>
                <a:spcPts val="480"/>
              </a:spcBef>
              <a:spcAft>
                <a:spcPts val="0"/>
              </a:spcAft>
              <a:buClr>
                <a:schemeClr val="accent2"/>
              </a:buClr>
              <a:buSzPct val="25000"/>
              <a:buFont typeface="Arial"/>
              <a:buNone/>
            </a:pPr>
            <a:r>
              <a:rPr lang="en-US" sz="2800" b="1" i="0" u="none" strike="noStrike" cap="none" dirty="0">
                <a:solidFill>
                  <a:schemeClr val="lt1"/>
                </a:solidFill>
                <a:latin typeface="Arial"/>
                <a:ea typeface="Arial"/>
                <a:cs typeface="Arial"/>
                <a:sym typeface="Arial"/>
              </a:rPr>
              <a:t>By Cristen Carson Reat</a:t>
            </a:r>
          </a:p>
          <a:p>
            <a:pPr marL="342900" marR="0" lvl="0" indent="-342900" algn="ctr" rtl="0">
              <a:lnSpc>
                <a:spcPct val="100000"/>
              </a:lnSpc>
              <a:spcBef>
                <a:spcPts val="480"/>
              </a:spcBef>
              <a:spcAft>
                <a:spcPts val="0"/>
              </a:spcAft>
              <a:buClr>
                <a:schemeClr val="accent2"/>
              </a:buClr>
              <a:buSzPct val="25000"/>
              <a:buFont typeface="Arial"/>
              <a:buNone/>
            </a:pPr>
            <a:endParaRPr lang="en-US" sz="2400" b="1" dirty="0">
              <a:solidFill>
                <a:schemeClr val="lt1"/>
              </a:solidFill>
            </a:endParaRPr>
          </a:p>
          <a:p>
            <a:pPr marL="342900" marR="0" lvl="0" indent="-342900" algn="ctr" rtl="0">
              <a:lnSpc>
                <a:spcPct val="100000"/>
              </a:lnSpc>
              <a:spcBef>
                <a:spcPts val="480"/>
              </a:spcBef>
              <a:spcAft>
                <a:spcPts val="0"/>
              </a:spcAft>
              <a:buClr>
                <a:schemeClr val="accent2"/>
              </a:buClr>
              <a:buSzPct val="25000"/>
              <a:buFont typeface="Arial"/>
              <a:buNone/>
            </a:pPr>
            <a:r>
              <a:rPr lang="en-US" sz="2400" b="1" dirty="0">
                <a:solidFill>
                  <a:schemeClr val="lt1"/>
                </a:solidFill>
              </a:rPr>
              <a:t>Co-Founder &amp; Program Director, BridgingApps</a:t>
            </a:r>
          </a:p>
          <a:p>
            <a:pPr marL="342900" marR="0" lvl="0" indent="-342900" algn="ctr" rtl="0">
              <a:lnSpc>
                <a:spcPct val="100000"/>
              </a:lnSpc>
              <a:spcBef>
                <a:spcPts val="480"/>
              </a:spcBef>
              <a:spcAft>
                <a:spcPts val="0"/>
              </a:spcAft>
              <a:buClr>
                <a:schemeClr val="accent2"/>
              </a:buClr>
              <a:buSzPct val="25000"/>
              <a:buFont typeface="Arial"/>
              <a:buNone/>
            </a:pPr>
            <a:r>
              <a:rPr lang="en-US" sz="2400" b="1" i="0" u="none" strike="noStrike" cap="none" dirty="0">
                <a:solidFill>
                  <a:schemeClr val="lt1"/>
                </a:solidFill>
                <a:latin typeface="Arial"/>
                <a:ea typeface="Arial"/>
                <a:cs typeface="Arial"/>
                <a:sym typeface="Arial"/>
              </a:rPr>
              <a:t>A program of Easter Seals Greater Houston</a:t>
            </a:r>
            <a:endParaRPr sz="24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47855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410625" y="891745"/>
            <a:ext cx="8077199" cy="762000"/>
          </a:xfrm>
          <a:prstGeom prst="rect">
            <a:avLst/>
          </a:prstGeom>
          <a:noFill/>
          <a:ln>
            <a:noFill/>
          </a:ln>
        </p:spPr>
        <p:txBody>
          <a:bodyPr lIns="91425" tIns="45700" rIns="91425" bIns="45700" anchor="t" anchorCtr="0">
            <a:noAutofit/>
          </a:bodyPr>
          <a:lstStyle/>
          <a:p>
            <a:pPr marL="0" marR="0" lvl="0" indent="0" algn="l" rtl="0">
              <a:lnSpc>
                <a:spcPct val="102000"/>
              </a:lnSpc>
              <a:spcBef>
                <a:spcPts val="0"/>
              </a:spcBef>
              <a:spcAft>
                <a:spcPts val="0"/>
              </a:spcAft>
              <a:buClr>
                <a:srgbClr val="EEECE1"/>
              </a:buClr>
              <a:buSzPct val="25000"/>
              <a:buFont typeface="Arial"/>
              <a:buNone/>
            </a:pPr>
            <a:r>
              <a:rPr lang="en-US" sz="6000" b="1" i="0" u="none" strike="noStrike" cap="none" dirty="0">
                <a:solidFill>
                  <a:srgbClr val="EEECE1"/>
                </a:solidFill>
                <a:latin typeface="Arial"/>
                <a:ea typeface="Arial"/>
                <a:cs typeface="Arial"/>
                <a:sym typeface="Arial"/>
              </a:rPr>
              <a:t>REACH </a:t>
            </a:r>
          </a:p>
          <a:p>
            <a:pPr marL="0" marR="0" lvl="0" indent="0" algn="l" rtl="0">
              <a:lnSpc>
                <a:spcPct val="102000"/>
              </a:lnSpc>
              <a:spcBef>
                <a:spcPts val="0"/>
              </a:spcBef>
              <a:spcAft>
                <a:spcPts val="0"/>
              </a:spcAft>
              <a:buClr>
                <a:srgbClr val="EEECE1"/>
              </a:buClr>
              <a:buSzPct val="25000"/>
              <a:buFont typeface="Arial"/>
              <a:buNone/>
            </a:pPr>
            <a:r>
              <a:rPr lang="en-US" sz="6000" b="1" i="0" u="none" strike="noStrike" cap="none" dirty="0">
                <a:solidFill>
                  <a:srgbClr val="EEECE1"/>
                </a:solidFill>
                <a:latin typeface="Arial"/>
                <a:ea typeface="Arial"/>
                <a:cs typeface="Arial"/>
                <a:sym typeface="Arial"/>
              </a:rPr>
              <a:t>THEIR </a:t>
            </a:r>
          </a:p>
          <a:p>
            <a:pPr marL="0" marR="0" lvl="0" indent="0" algn="l" rtl="0">
              <a:lnSpc>
                <a:spcPct val="102000"/>
              </a:lnSpc>
              <a:spcBef>
                <a:spcPts val="0"/>
              </a:spcBef>
              <a:spcAft>
                <a:spcPts val="0"/>
              </a:spcAft>
              <a:buClr>
                <a:srgbClr val="EEECE1"/>
              </a:buClr>
              <a:buSzPct val="25000"/>
              <a:buFont typeface="Arial"/>
              <a:buNone/>
            </a:pPr>
            <a:r>
              <a:rPr lang="en-US" sz="6000" b="1" i="0" u="none" strike="noStrike" cap="none" dirty="0">
                <a:solidFill>
                  <a:srgbClr val="EEECE1"/>
                </a:solidFill>
                <a:latin typeface="Arial"/>
                <a:ea typeface="Arial"/>
                <a:cs typeface="Arial"/>
                <a:sym typeface="Arial"/>
              </a:rPr>
              <a:t>FULLEST </a:t>
            </a:r>
          </a:p>
          <a:p>
            <a:pPr marL="0" marR="0" lvl="0" indent="0" algn="l" rtl="0">
              <a:lnSpc>
                <a:spcPct val="102000"/>
              </a:lnSpc>
              <a:spcBef>
                <a:spcPts val="0"/>
              </a:spcBef>
              <a:spcAft>
                <a:spcPts val="0"/>
              </a:spcAft>
              <a:buClr>
                <a:srgbClr val="EEECE1"/>
              </a:buClr>
              <a:buSzPct val="25000"/>
              <a:buFont typeface="Arial"/>
              <a:buNone/>
            </a:pPr>
            <a:r>
              <a:rPr lang="en-US" sz="6000" b="1" i="0" u="none" strike="noStrike" cap="none" dirty="0">
                <a:solidFill>
                  <a:srgbClr val="EEECE1"/>
                </a:solidFill>
                <a:latin typeface="Arial"/>
                <a:ea typeface="Arial"/>
                <a:cs typeface="Arial"/>
                <a:sym typeface="Arial"/>
              </a:rPr>
              <a:t>POTENTIAL</a:t>
            </a:r>
          </a:p>
        </p:txBody>
      </p:sp>
      <p:sp>
        <p:nvSpPr>
          <p:cNvPr id="112" name="Shape 112"/>
          <p:cNvSpPr/>
          <p:nvPr/>
        </p:nvSpPr>
        <p:spPr>
          <a:xfrm>
            <a:off x="306555" y="4654957"/>
            <a:ext cx="1265998" cy="1315200"/>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113" name="Shape 113"/>
          <p:cNvSpPr/>
          <p:nvPr/>
        </p:nvSpPr>
        <p:spPr>
          <a:xfrm>
            <a:off x="1784017" y="4654957"/>
            <a:ext cx="1265998" cy="1315200"/>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114" name="Shape 114">
            <a:hlinkClick r:id="rId3"/>
          </p:cNvPr>
          <p:cNvSpPr/>
          <p:nvPr/>
        </p:nvSpPr>
        <p:spPr>
          <a:xfrm>
            <a:off x="7693877" y="4601744"/>
            <a:ext cx="1265998" cy="1315200"/>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115" name="Shape 115">
            <a:hlinkClick r:id="rId4"/>
          </p:cNvPr>
          <p:cNvSpPr/>
          <p:nvPr/>
        </p:nvSpPr>
        <p:spPr>
          <a:xfrm>
            <a:off x="6216410" y="4601744"/>
            <a:ext cx="1265998" cy="1315200"/>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116" name="Shape 116"/>
          <p:cNvSpPr/>
          <p:nvPr/>
        </p:nvSpPr>
        <p:spPr>
          <a:xfrm>
            <a:off x="4738946" y="4601744"/>
            <a:ext cx="1265998" cy="1315200"/>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sp>
        <p:nvSpPr>
          <p:cNvPr id="117" name="Shape 117"/>
          <p:cNvSpPr/>
          <p:nvPr/>
        </p:nvSpPr>
        <p:spPr>
          <a:xfrm>
            <a:off x="3261483" y="4601744"/>
            <a:ext cx="1265998" cy="1315200"/>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D8D8D8"/>
              </a:solidFill>
              <a:latin typeface="Arial"/>
              <a:ea typeface="Arial"/>
              <a:cs typeface="Arial"/>
              <a:sym typeface="Arial"/>
            </a:endParaRPr>
          </a:p>
        </p:txBody>
      </p:sp>
      <p:pic>
        <p:nvPicPr>
          <p:cNvPr id="118" name="Shape 118"/>
          <p:cNvPicPr preferRelativeResize="0"/>
          <p:nvPr/>
        </p:nvPicPr>
        <p:blipFill rotWithShape="1">
          <a:blip r:embed="rId5">
            <a:alphaModFix/>
          </a:blip>
          <a:srcRect/>
          <a:stretch/>
        </p:blipFill>
        <p:spPr>
          <a:xfrm>
            <a:off x="489916" y="4872246"/>
            <a:ext cx="904498" cy="904498"/>
          </a:xfrm>
          <a:prstGeom prst="rect">
            <a:avLst/>
          </a:prstGeom>
          <a:noFill/>
          <a:ln>
            <a:noFill/>
          </a:ln>
        </p:spPr>
      </p:pic>
      <p:pic>
        <p:nvPicPr>
          <p:cNvPr id="119" name="Shape 119"/>
          <p:cNvPicPr preferRelativeResize="0"/>
          <p:nvPr/>
        </p:nvPicPr>
        <p:blipFill rotWithShape="1">
          <a:blip r:embed="rId6">
            <a:alphaModFix/>
          </a:blip>
          <a:srcRect/>
          <a:stretch/>
        </p:blipFill>
        <p:spPr>
          <a:xfrm>
            <a:off x="5372803" y="5095076"/>
            <a:ext cx="457800" cy="457800"/>
          </a:xfrm>
          <a:prstGeom prst="roundRect">
            <a:avLst>
              <a:gd name="adj" fmla="val 8594"/>
            </a:avLst>
          </a:prstGeom>
          <a:solidFill>
            <a:srgbClr val="EEEEEE"/>
          </a:solidFill>
          <a:ln>
            <a:noFill/>
          </a:ln>
          <a:effectLst>
            <a:reflection stA="38000" endPos="28000" dist="5000" dir="5400000" sy="-100000" algn="bl" rotWithShape="0"/>
          </a:effectLst>
        </p:spPr>
      </p:pic>
      <p:pic>
        <p:nvPicPr>
          <p:cNvPr id="120" name="Shape 120"/>
          <p:cNvPicPr preferRelativeResize="0"/>
          <p:nvPr/>
        </p:nvPicPr>
        <p:blipFill rotWithShape="1">
          <a:blip r:embed="rId7">
            <a:alphaModFix/>
          </a:blip>
          <a:srcRect/>
          <a:stretch/>
        </p:blipFill>
        <p:spPr>
          <a:xfrm>
            <a:off x="1917906" y="4936355"/>
            <a:ext cx="951600" cy="728399"/>
          </a:xfrm>
          <a:prstGeom prst="rect">
            <a:avLst/>
          </a:prstGeom>
          <a:noFill/>
          <a:ln>
            <a:noFill/>
          </a:ln>
        </p:spPr>
      </p:pic>
      <p:pic>
        <p:nvPicPr>
          <p:cNvPr id="121" name="Shape 121"/>
          <p:cNvPicPr preferRelativeResize="0"/>
          <p:nvPr/>
        </p:nvPicPr>
        <p:blipFill rotWithShape="1">
          <a:blip r:embed="rId8">
            <a:alphaModFix/>
          </a:blip>
          <a:srcRect/>
          <a:stretch/>
        </p:blipFill>
        <p:spPr>
          <a:xfrm>
            <a:off x="7897785" y="4836039"/>
            <a:ext cx="822300" cy="822300"/>
          </a:xfrm>
          <a:prstGeom prst="rect">
            <a:avLst/>
          </a:prstGeom>
          <a:noFill/>
          <a:ln>
            <a:noFill/>
          </a:ln>
        </p:spPr>
      </p:pic>
      <p:pic>
        <p:nvPicPr>
          <p:cNvPr id="122" name="Shape 122"/>
          <p:cNvPicPr preferRelativeResize="0"/>
          <p:nvPr/>
        </p:nvPicPr>
        <p:blipFill rotWithShape="1">
          <a:blip r:embed="rId9">
            <a:alphaModFix/>
          </a:blip>
          <a:srcRect/>
          <a:stretch/>
        </p:blipFill>
        <p:spPr>
          <a:xfrm>
            <a:off x="4947260" y="5151805"/>
            <a:ext cx="418200" cy="418200"/>
          </a:xfrm>
          <a:prstGeom prst="roundRect">
            <a:avLst>
              <a:gd name="adj" fmla="val 8594"/>
            </a:avLst>
          </a:prstGeom>
          <a:solidFill>
            <a:srgbClr val="EEEEEE"/>
          </a:solidFill>
          <a:ln>
            <a:noFill/>
          </a:ln>
          <a:effectLst>
            <a:reflection stA="38000" endPos="28000" dist="5000" dir="5400000" sy="-100000" algn="bl" rotWithShape="0"/>
          </a:effectLst>
        </p:spPr>
      </p:pic>
      <p:pic>
        <p:nvPicPr>
          <p:cNvPr id="123" name="Shape 123"/>
          <p:cNvPicPr preferRelativeResize="0"/>
          <p:nvPr/>
        </p:nvPicPr>
        <p:blipFill rotWithShape="1">
          <a:blip r:embed="rId10">
            <a:alphaModFix/>
          </a:blip>
          <a:srcRect/>
          <a:stretch/>
        </p:blipFill>
        <p:spPr>
          <a:xfrm>
            <a:off x="5156332" y="4796392"/>
            <a:ext cx="561899" cy="561899"/>
          </a:xfrm>
          <a:prstGeom prst="roundRect">
            <a:avLst>
              <a:gd name="adj" fmla="val 8594"/>
            </a:avLst>
          </a:prstGeom>
          <a:solidFill>
            <a:srgbClr val="EEEEEE"/>
          </a:solidFill>
          <a:ln>
            <a:noFill/>
          </a:ln>
          <a:effectLst>
            <a:reflection stA="38000" endPos="28000" dist="5000" dir="5400000" sy="-100000" algn="bl" rotWithShape="0"/>
          </a:effectLst>
        </p:spPr>
      </p:pic>
      <p:pic>
        <p:nvPicPr>
          <p:cNvPr id="124" name="Shape 124"/>
          <p:cNvPicPr preferRelativeResize="0"/>
          <p:nvPr/>
        </p:nvPicPr>
        <p:blipFill rotWithShape="1">
          <a:blip r:embed="rId11">
            <a:alphaModFix/>
          </a:blip>
          <a:srcRect/>
          <a:stretch/>
        </p:blipFill>
        <p:spPr>
          <a:xfrm>
            <a:off x="6487437" y="4852971"/>
            <a:ext cx="801300" cy="801300"/>
          </a:xfrm>
          <a:prstGeom prst="roundRect">
            <a:avLst>
              <a:gd name="adj" fmla="val 8594"/>
            </a:avLst>
          </a:prstGeom>
          <a:solidFill>
            <a:srgbClr val="EEEEEE"/>
          </a:solidFill>
          <a:ln>
            <a:noFill/>
          </a:ln>
          <a:effectLst>
            <a:reflection stA="38000" endPos="28000" dist="5000" dir="5400000" sy="-100000" algn="bl" rotWithShape="0"/>
          </a:effectLst>
        </p:spPr>
      </p:pic>
      <p:pic>
        <p:nvPicPr>
          <p:cNvPr id="125" name="Shape 125"/>
          <p:cNvPicPr preferRelativeResize="0"/>
          <p:nvPr/>
        </p:nvPicPr>
        <p:blipFill rotWithShape="1">
          <a:blip r:embed="rId12">
            <a:alphaModFix/>
          </a:blip>
          <a:srcRect/>
          <a:stretch/>
        </p:blipFill>
        <p:spPr>
          <a:xfrm>
            <a:off x="3436687" y="4934721"/>
            <a:ext cx="964198" cy="614098"/>
          </a:xfrm>
          <a:prstGeom prst="rect">
            <a:avLst/>
          </a:prstGeom>
          <a:noFill/>
          <a:ln>
            <a:noFill/>
          </a:ln>
        </p:spPr>
      </p:pic>
      <p:sp>
        <p:nvSpPr>
          <p:cNvPr id="126" name="Shape 126"/>
          <p:cNvSpPr txBox="1"/>
          <p:nvPr/>
        </p:nvSpPr>
        <p:spPr>
          <a:xfrm>
            <a:off x="4590676" y="4579114"/>
            <a:ext cx="914400"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Font typeface="Arial"/>
              <a:buNone/>
            </a:pPr>
            <a:endParaRPr sz="1900" b="0" i="0" u="none" strike="noStrike" cap="none">
              <a:solidFill>
                <a:schemeClr val="dk1"/>
              </a:solidFill>
              <a:latin typeface="Arial"/>
              <a:ea typeface="Arial"/>
              <a:cs typeface="Arial"/>
              <a:sym typeface="Arial"/>
            </a:endParaRPr>
          </a:p>
        </p:txBody>
      </p:sp>
      <p:pic>
        <p:nvPicPr>
          <p:cNvPr id="127" name="Shape 127" descr="IMG_20140618_103722_722.jpg"/>
          <p:cNvPicPr preferRelativeResize="0"/>
          <p:nvPr/>
        </p:nvPicPr>
        <p:blipFill rotWithShape="1">
          <a:blip r:embed="rId13">
            <a:alphaModFix/>
          </a:blip>
          <a:srcRect/>
          <a:stretch/>
        </p:blipFill>
        <p:spPr>
          <a:xfrm>
            <a:off x="4451951" y="1090662"/>
            <a:ext cx="4507828" cy="2541177"/>
          </a:xfrm>
          <a:prstGeom prst="rect">
            <a:avLst/>
          </a:prstGeom>
          <a:noFill/>
          <a:ln>
            <a:noFill/>
          </a:ln>
        </p:spPr>
      </p:pic>
      <p:sp>
        <p:nvSpPr>
          <p:cNvPr id="128" name="Shape 128"/>
          <p:cNvSpPr txBox="1"/>
          <p:nvPr/>
        </p:nvSpPr>
        <p:spPr>
          <a:xfrm>
            <a:off x="410625" y="158969"/>
            <a:ext cx="8077199" cy="98213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25000"/>
              <a:buFont typeface="Avenir"/>
              <a:buNone/>
            </a:pPr>
            <a:r>
              <a:rPr lang="en-US" sz="2000" b="0" i="0" u="none" strike="noStrike" cap="none">
                <a:solidFill>
                  <a:srgbClr val="FFFFFF"/>
                </a:solidFill>
                <a:latin typeface="Avenir"/>
                <a:ea typeface="Avenir"/>
                <a:cs typeface="Avenir"/>
                <a:sym typeface="Avenir"/>
              </a:rPr>
              <a:t>BridgingApps uses low cost, touch-based mobile technologies to </a:t>
            </a:r>
          </a:p>
          <a:p>
            <a:pPr marL="342900" marR="0" lvl="0" indent="-342900" algn="l" rtl="0">
              <a:lnSpc>
                <a:spcPct val="100000"/>
              </a:lnSpc>
              <a:spcBef>
                <a:spcPts val="400"/>
              </a:spcBef>
              <a:spcAft>
                <a:spcPts val="0"/>
              </a:spcAft>
              <a:buClr>
                <a:srgbClr val="FFFFFF"/>
              </a:buClr>
              <a:buSzPct val="25000"/>
              <a:buFont typeface="Avenir"/>
              <a:buNone/>
            </a:pPr>
            <a:r>
              <a:rPr lang="en-US" sz="2000" b="0" i="0" u="none" strike="noStrike" cap="none">
                <a:solidFill>
                  <a:srgbClr val="FFFFFF"/>
                </a:solidFill>
                <a:latin typeface="Avenir"/>
                <a:ea typeface="Avenir"/>
                <a:cs typeface="Avenir"/>
                <a:sym typeface="Avenir"/>
              </a:rPr>
              <a:t>help people with disabilities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800" b="1" i="0" u="none" strike="noStrike" cap="none">
                <a:solidFill>
                  <a:schemeClr val="lt1"/>
                </a:solidFill>
                <a:latin typeface="Arial"/>
                <a:ea typeface="Arial"/>
                <a:cs typeface="Arial"/>
                <a:sym typeface="Arial"/>
              </a:rPr>
              <a:t>MISSION</a:t>
            </a:r>
          </a:p>
        </p:txBody>
      </p:sp>
      <p:sp>
        <p:nvSpPr>
          <p:cNvPr id="105" name="Shape 105"/>
          <p:cNvSpPr txBox="1">
            <a:spLocks noGrp="1"/>
          </p:cNvSpPr>
          <p:nvPr>
            <p:ph type="body" idx="4294967295"/>
          </p:nvPr>
        </p:nvSpPr>
        <p:spPr>
          <a:xfrm>
            <a:off x="457200" y="1700213"/>
            <a:ext cx="8250238" cy="404653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25000"/>
              <a:buFont typeface="Arial"/>
              <a:buNone/>
            </a:pPr>
            <a:endParaRPr sz="1900" b="1" i="0" u="none" strike="noStrike" cap="none">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	</a:t>
            </a:r>
            <a:r>
              <a:rPr lang="en-US" sz="2400" b="1" i="1" u="none" strike="noStrike" cap="none">
                <a:solidFill>
                  <a:schemeClr val="lt1"/>
                </a:solidFill>
                <a:latin typeface="Arial"/>
                <a:ea typeface="Arial"/>
                <a:cs typeface="Arial"/>
                <a:sym typeface="Arial"/>
              </a:rPr>
              <a:t>Bridging the gap between technology and people with disabilities</a:t>
            </a:r>
          </a:p>
          <a:p>
            <a:pPr marL="342900" marR="0" lvl="0" indent="-342900" algn="l" rtl="0">
              <a:lnSpc>
                <a:spcPct val="100000"/>
              </a:lnSpc>
              <a:spcBef>
                <a:spcPts val="480"/>
              </a:spcBef>
              <a:spcAft>
                <a:spcPts val="0"/>
              </a:spcAft>
              <a:buClr>
                <a:schemeClr val="accent2"/>
              </a:buClr>
              <a:buSzPct val="25000"/>
              <a:buFont typeface="Arial"/>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lt1"/>
              </a:buClr>
              <a:buSzPct val="100000"/>
              <a:buFont typeface="Arial"/>
              <a:buChar char="•"/>
            </a:pPr>
            <a:r>
              <a:rPr lang="en-US" sz="2400" b="1" i="0" u="none" strike="noStrike" cap="none">
                <a:solidFill>
                  <a:schemeClr val="lt1"/>
                </a:solidFill>
                <a:latin typeface="Arial"/>
                <a:ea typeface="Arial"/>
                <a:cs typeface="Arial"/>
                <a:sym typeface="Arial"/>
              </a:rPr>
              <a:t>Training &amp; Education</a:t>
            </a:r>
          </a:p>
          <a:p>
            <a:pPr marL="342900" marR="0" lvl="0" indent="-342900" algn="l" rtl="0">
              <a:lnSpc>
                <a:spcPct val="100000"/>
              </a:lnSpc>
              <a:spcBef>
                <a:spcPts val="480"/>
              </a:spcBef>
              <a:spcAft>
                <a:spcPts val="0"/>
              </a:spcAft>
              <a:buClr>
                <a:schemeClr val="lt1"/>
              </a:buClr>
              <a:buSzPct val="100000"/>
              <a:buFont typeface="Arial"/>
              <a:buChar char="•"/>
            </a:pPr>
            <a:r>
              <a:rPr lang="en-US" sz="2400" b="1" i="0" u="none" strike="noStrike" cap="none">
                <a:solidFill>
                  <a:schemeClr val="lt1"/>
                </a:solidFill>
                <a:latin typeface="Arial"/>
                <a:ea typeface="Arial"/>
                <a:cs typeface="Arial"/>
                <a:sym typeface="Arial"/>
              </a:rPr>
              <a:t>Website tools and Resources</a:t>
            </a:r>
          </a:p>
          <a:p>
            <a:pPr marL="342900" marR="0" lvl="0" indent="-342900" algn="l" rtl="0">
              <a:lnSpc>
                <a:spcPct val="100000"/>
              </a:lnSpc>
              <a:spcBef>
                <a:spcPts val="480"/>
              </a:spcBef>
              <a:spcAft>
                <a:spcPts val="0"/>
              </a:spcAft>
              <a:buClr>
                <a:schemeClr val="lt1"/>
              </a:buClr>
              <a:buSzPct val="100000"/>
              <a:buFont typeface="Arial"/>
              <a:buChar char="•"/>
            </a:pPr>
            <a:r>
              <a:rPr lang="en-US" sz="2400" b="1" i="0" u="none" strike="noStrike" cap="none">
                <a:solidFill>
                  <a:schemeClr val="lt1"/>
                </a:solidFill>
                <a:latin typeface="Arial"/>
                <a:ea typeface="Arial"/>
                <a:cs typeface="Arial"/>
                <a:sym typeface="Arial"/>
              </a:rPr>
              <a:t>iPad for Special Needs Book</a:t>
            </a:r>
          </a:p>
          <a:p>
            <a:pPr marL="342900" marR="0" lvl="0" indent="-342900" algn="l" rtl="0">
              <a:lnSpc>
                <a:spcPct val="100000"/>
              </a:lnSpc>
              <a:spcBef>
                <a:spcPts val="480"/>
              </a:spcBef>
              <a:spcAft>
                <a:spcPts val="0"/>
              </a:spcAft>
              <a:buClr>
                <a:schemeClr val="lt1"/>
              </a:buClr>
              <a:buSzPct val="100000"/>
              <a:buFont typeface="Arial"/>
              <a:buChar char="•"/>
            </a:pPr>
            <a:r>
              <a:rPr lang="en-US" sz="2400" b="1" i="0" u="none" strike="noStrike" cap="none">
                <a:solidFill>
                  <a:schemeClr val="lt1"/>
                </a:solidFill>
                <a:latin typeface="Arial"/>
                <a:ea typeface="Arial"/>
                <a:cs typeface="Arial"/>
                <a:sym typeface="Arial"/>
              </a:rPr>
              <a:t>App Reviews in a Special Needs Context</a:t>
            </a:r>
          </a:p>
          <a:p>
            <a:pPr marL="342900" marR="0" lvl="0" indent="-342900" algn="l" rtl="0">
              <a:lnSpc>
                <a:spcPct val="100000"/>
              </a:lnSpc>
              <a:spcBef>
                <a:spcPts val="480"/>
              </a:spcBef>
              <a:spcAft>
                <a:spcPts val="0"/>
              </a:spcAft>
              <a:buClr>
                <a:schemeClr val="lt1"/>
              </a:buClr>
              <a:buSzPct val="100000"/>
              <a:buFont typeface="Arial"/>
              <a:buChar char="•"/>
            </a:pPr>
            <a:r>
              <a:rPr lang="en-US" sz="2400" b="1" i="0" u="none" strike="noStrike" cap="none">
                <a:solidFill>
                  <a:schemeClr val="lt1"/>
                </a:solidFill>
                <a:latin typeface="Arial"/>
                <a:ea typeface="Arial"/>
                <a:cs typeface="Arial"/>
                <a:sym typeface="Arial"/>
              </a:rPr>
              <a:t>AT Labs</a:t>
            </a:r>
          </a:p>
          <a:p>
            <a:pPr marL="342900" marR="0" lvl="0" indent="-342900" algn="ctr" rtl="0">
              <a:lnSpc>
                <a:spcPct val="100000"/>
              </a:lnSpc>
              <a:spcBef>
                <a:spcPts val="480"/>
              </a:spcBef>
              <a:spcAft>
                <a:spcPts val="0"/>
              </a:spcAft>
              <a:buClr>
                <a:schemeClr val="accent2"/>
              </a:buClr>
              <a:buSzPct val="25000"/>
              <a:buFont typeface="Arial"/>
              <a:buNone/>
            </a:pPr>
            <a:endParaRPr sz="24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4616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idx="4294967295"/>
          </p:nvPr>
        </p:nvSpPr>
        <p:spPr>
          <a:xfrm>
            <a:off x="457200" y="-56356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br>
              <a:rPr lang="en-US" sz="4600" b="1" i="0" u="none" strike="noStrike" cap="none">
                <a:solidFill>
                  <a:schemeClr val="lt1"/>
                </a:solidFill>
                <a:latin typeface="Arial"/>
                <a:ea typeface="Arial"/>
                <a:cs typeface="Arial"/>
                <a:sym typeface="Arial"/>
              </a:rPr>
            </a:br>
            <a:r>
              <a:rPr lang="en-US" sz="2000" b="1" i="0" u="none" strike="noStrike" cap="none">
                <a:solidFill>
                  <a:schemeClr val="accent1"/>
                </a:solidFill>
                <a:latin typeface="Arial"/>
                <a:ea typeface="Arial"/>
                <a:cs typeface="Arial"/>
                <a:sym typeface="Arial"/>
              </a:rPr>
              <a:t>WWW.BRIDGINGAPPS.ORG</a:t>
            </a:r>
          </a:p>
        </p:txBody>
      </p:sp>
      <p:sp>
        <p:nvSpPr>
          <p:cNvPr id="148" name="Shape 148"/>
          <p:cNvSpPr txBox="1">
            <a:spLocks noGrp="1"/>
          </p:cNvSpPr>
          <p:nvPr>
            <p:ph type="body" idx="4294967295"/>
          </p:nvPr>
        </p:nvSpPr>
        <p:spPr>
          <a:xfrm>
            <a:off x="446875" y="603462"/>
            <a:ext cx="8250298" cy="404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800" b="1" i="0" u="none" strike="noStrike" cap="none">
                <a:solidFill>
                  <a:schemeClr val="lt1"/>
                </a:solidFill>
                <a:latin typeface="Arial"/>
                <a:ea typeface="Arial"/>
                <a:cs typeface="Arial"/>
                <a:sym typeface="Arial"/>
              </a:rPr>
              <a:t>Consider BridgingApps a shortcut for finding apps for special needs:</a:t>
            </a:r>
          </a:p>
          <a:p>
            <a:pPr marL="1143000" marR="0" lvl="2" indent="-22860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Getting Started</a:t>
            </a:r>
          </a:p>
          <a:p>
            <a:pPr marL="1143000" marR="0" lvl="2" indent="-22860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App reviews and lists</a:t>
            </a:r>
          </a:p>
          <a:p>
            <a:pPr marL="1143000" marR="0" lvl="2" indent="-22860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Success Stories</a:t>
            </a:r>
          </a:p>
          <a:p>
            <a:pPr marL="1143000" marR="0" lvl="2" indent="-22860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Hardware and Accessories</a:t>
            </a:r>
          </a:p>
          <a:p>
            <a:pPr marL="1143000" marR="0" lvl="2" indent="-22860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Programs and Trainings</a:t>
            </a:r>
          </a:p>
          <a:p>
            <a:pPr marL="1143000" marR="0" lvl="2" indent="-228600" algn="l" rtl="0">
              <a:lnSpc>
                <a:spcPct val="100000"/>
              </a:lnSpc>
              <a:spcBef>
                <a:spcPts val="480"/>
              </a:spcBef>
              <a:spcAft>
                <a:spcPts val="0"/>
              </a:spcAft>
              <a:buClr>
                <a:schemeClr val="lt1"/>
              </a:buClr>
              <a:buSzPct val="100000"/>
              <a:buFont typeface="Arial"/>
              <a:buChar char="•"/>
            </a:pPr>
            <a:r>
              <a:rPr lang="en-US" sz="2400" b="0" i="0" u="none" strike="noStrike" cap="none">
                <a:solidFill>
                  <a:schemeClr val="lt1"/>
                </a:solidFill>
                <a:latin typeface="Arial"/>
                <a:ea typeface="Arial"/>
                <a:cs typeface="Arial"/>
                <a:sym typeface="Arial"/>
              </a:rPr>
              <a:t>Community Support Groups</a:t>
            </a:r>
          </a:p>
          <a:p>
            <a:pPr marL="342900" marR="0" lvl="0" indent="-76200" algn="l" rtl="0">
              <a:lnSpc>
                <a:spcPct val="100000"/>
              </a:lnSpc>
              <a:spcBef>
                <a:spcPts val="0"/>
              </a:spcBef>
              <a:spcAft>
                <a:spcPts val="0"/>
              </a:spcAft>
              <a:buClr>
                <a:srgbClr val="000000"/>
              </a:buClr>
              <a:buSzPct val="25000"/>
              <a:buFont typeface="Arial"/>
              <a:buNone/>
            </a:pP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accent2"/>
              </a:buClr>
              <a:buSzPct val="25000"/>
              <a:buFont typeface="Arial"/>
              <a:buNone/>
            </a:pPr>
            <a:endParaRPr sz="2800" b="1" i="0" u="none" strike="noStrike" cap="none">
              <a:solidFill>
                <a:schemeClr val="accent2"/>
              </a:solidFill>
              <a:latin typeface="Arial"/>
              <a:ea typeface="Arial"/>
              <a:cs typeface="Arial"/>
              <a:sym typeface="Arial"/>
            </a:endParaRPr>
          </a:p>
        </p:txBody>
      </p:sp>
    </p:spTree>
    <p:extLst>
      <p:ext uri="{BB962C8B-B14F-4D97-AF65-F5344CB8AC3E}">
        <p14:creationId xmlns:p14="http://schemas.microsoft.com/office/powerpoint/2010/main" val="176036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293407" y="250708"/>
            <a:ext cx="4689224" cy="5790779"/>
          </a:xfrm>
          <a:prstGeom prst="rect">
            <a:avLst/>
          </a:prstGeom>
          <a:noFill/>
          <a:ln>
            <a:noFill/>
          </a:ln>
        </p:spPr>
        <p:txBody>
          <a:bodyPr lIns="91425" tIns="45700" rIns="91425" bIns="45700" anchor="t" anchorCtr="0">
            <a:noAutofit/>
          </a:bodyPr>
          <a:lstStyle/>
          <a:p>
            <a:pPr marL="0" marR="0" lvl="0" indent="0" algn="l" rtl="0">
              <a:lnSpc>
                <a:spcPct val="113333"/>
              </a:lnSpc>
              <a:spcBef>
                <a:spcPts val="0"/>
              </a:spcBef>
              <a:spcAft>
                <a:spcPts val="0"/>
              </a:spcAft>
              <a:buClr>
                <a:srgbClr val="FFFFFF"/>
              </a:buClr>
              <a:buSzPct val="25000"/>
              <a:buFont typeface="Avenir"/>
              <a:buNone/>
            </a:pPr>
            <a:r>
              <a:rPr lang="en-US" sz="5400" b="1" i="0" u="none" strike="noStrike" cap="none" dirty="0">
                <a:solidFill>
                  <a:srgbClr val="FFFFFF"/>
                </a:solidFill>
                <a:latin typeface="Avenir"/>
                <a:ea typeface="Avenir"/>
                <a:cs typeface="Avenir"/>
                <a:sym typeface="Avenir"/>
              </a:rPr>
              <a:t>ACCESS &amp; </a:t>
            </a:r>
            <a:r>
              <a:rPr lang="en-US" sz="5400" b="1" dirty="0">
                <a:solidFill>
                  <a:srgbClr val="FFFFFF"/>
                </a:solidFill>
                <a:latin typeface="Avenir"/>
                <a:ea typeface="Avenir"/>
                <a:cs typeface="Avenir"/>
                <a:sym typeface="Avenir"/>
              </a:rPr>
              <a:t>TRAINING</a:t>
            </a:r>
            <a:endParaRPr lang="en-US" sz="5400" b="1" i="0" u="none" strike="noStrike" cap="none" dirty="0">
              <a:solidFill>
                <a:srgbClr val="FFFFFF"/>
              </a:solidFill>
              <a:latin typeface="Avenir"/>
              <a:ea typeface="Avenir"/>
              <a:cs typeface="Avenir"/>
              <a:sym typeface="Avenir"/>
            </a:endParaRPr>
          </a:p>
          <a:p>
            <a:pPr marL="0" marR="0" lvl="0" indent="0" algn="l" rtl="0">
              <a:lnSpc>
                <a:spcPct val="113333"/>
              </a:lnSpc>
              <a:spcBef>
                <a:spcPts val="0"/>
              </a:spcBef>
              <a:spcAft>
                <a:spcPts val="0"/>
              </a:spcAft>
              <a:buClr>
                <a:srgbClr val="000000"/>
              </a:buClr>
              <a:buFont typeface="Arial"/>
              <a:buNone/>
            </a:pPr>
            <a:endParaRPr sz="5400" b="1" i="0" u="none" strike="noStrike" cap="none" dirty="0">
              <a:solidFill>
                <a:srgbClr val="FFFFFF"/>
              </a:solidFill>
              <a:latin typeface="Avenir"/>
              <a:ea typeface="Avenir"/>
              <a:cs typeface="Avenir"/>
              <a:sym typeface="Avenir"/>
            </a:endParaRPr>
          </a:p>
        </p:txBody>
      </p:sp>
      <p:pic>
        <p:nvPicPr>
          <p:cNvPr id="161" name="Shape 161"/>
          <p:cNvPicPr preferRelativeResize="0"/>
          <p:nvPr/>
        </p:nvPicPr>
        <p:blipFill>
          <a:blip r:embed="rId3">
            <a:alphaModFix/>
          </a:blip>
          <a:stretch>
            <a:fillRect/>
          </a:stretch>
        </p:blipFill>
        <p:spPr>
          <a:xfrm>
            <a:off x="91890" y="2128225"/>
            <a:ext cx="8960203" cy="472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457200" y="304800"/>
            <a:ext cx="8077199" cy="762000"/>
          </a:xfrm>
          <a:prstGeom prst="rect">
            <a:avLst/>
          </a:prstGeom>
          <a:noFill/>
          <a:ln>
            <a:noFill/>
          </a:ln>
        </p:spPr>
        <p:txBody>
          <a:bodyPr lIns="91425" tIns="45700" rIns="91425" bIns="45700" anchor="t" anchorCtr="0">
            <a:noAutofit/>
          </a:bodyPr>
          <a:lstStyle/>
          <a:p>
            <a:pPr marL="0" marR="0" lvl="0" indent="0" algn="l" rtl="0">
              <a:lnSpc>
                <a:spcPct val="127500"/>
              </a:lnSpc>
              <a:spcBef>
                <a:spcPts val="0"/>
              </a:spcBef>
              <a:spcAft>
                <a:spcPts val="0"/>
              </a:spcAft>
              <a:buClr>
                <a:schemeClr val="dk1"/>
              </a:buClr>
              <a:buFont typeface="Calibri"/>
              <a:buNone/>
            </a:pPr>
            <a:endParaRPr sz="4800" b="1" i="0" u="none" strike="noStrike" cap="none">
              <a:solidFill>
                <a:srgbClr val="EEECE1"/>
              </a:solidFill>
              <a:latin typeface="Arial"/>
              <a:ea typeface="Arial"/>
              <a:cs typeface="Arial"/>
              <a:sym typeface="Arial"/>
            </a:endParaRPr>
          </a:p>
        </p:txBody>
      </p:sp>
      <p:sp>
        <p:nvSpPr>
          <p:cNvPr id="226" name="Shape 226"/>
          <p:cNvSpPr/>
          <p:nvPr/>
        </p:nvSpPr>
        <p:spPr>
          <a:xfrm>
            <a:off x="0" y="5822666"/>
            <a:ext cx="9144000" cy="1087755"/>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7" name="Shape 227"/>
          <p:cNvSpPr/>
          <p:nvPr/>
        </p:nvSpPr>
        <p:spPr>
          <a:xfrm>
            <a:off x="2502032" y="2510567"/>
            <a:ext cx="1847954" cy="2013489"/>
          </a:xfrm>
          <a:prstGeom prst="rect">
            <a:avLst/>
          </a:prstGeom>
          <a:blipFill rotWithShape="1">
            <a:blip r:embed="rId3">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 name="Shape 228"/>
          <p:cNvSpPr/>
          <p:nvPr/>
        </p:nvSpPr>
        <p:spPr>
          <a:xfrm>
            <a:off x="2489332" y="4716335"/>
            <a:ext cx="1847954" cy="2013489"/>
          </a:xfrm>
          <a:prstGeom prst="rect">
            <a:avLst/>
          </a:prstGeom>
          <a:blipFill rotWithShape="1">
            <a:blip r:embed="rId4">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9" name="Shape 229"/>
          <p:cNvSpPr/>
          <p:nvPr/>
        </p:nvSpPr>
        <p:spPr>
          <a:xfrm>
            <a:off x="2489332" y="304800"/>
            <a:ext cx="1847954" cy="2013489"/>
          </a:xfrm>
          <a:prstGeom prst="rect">
            <a:avLst/>
          </a:prstGeom>
          <a:blipFill rotWithShape="1">
            <a:blip r:embed="rId5">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0" name="Shape 230"/>
          <p:cNvSpPr/>
          <p:nvPr/>
        </p:nvSpPr>
        <p:spPr>
          <a:xfrm>
            <a:off x="4587887" y="313876"/>
            <a:ext cx="1847954" cy="2013489"/>
          </a:xfrm>
          <a:prstGeom prst="rect">
            <a:avLst/>
          </a:prstGeom>
          <a:blipFill rotWithShape="1">
            <a:blip r:embed="rId6">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1" name="Shape 231"/>
          <p:cNvSpPr/>
          <p:nvPr/>
        </p:nvSpPr>
        <p:spPr>
          <a:xfrm>
            <a:off x="6686443" y="313876"/>
            <a:ext cx="1847954" cy="2013489"/>
          </a:xfrm>
          <a:prstGeom prst="rect">
            <a:avLst/>
          </a:prstGeom>
          <a:blipFill rotWithShape="1">
            <a:blip r:embed="rId7">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2" name="Shape 232"/>
          <p:cNvSpPr/>
          <p:nvPr/>
        </p:nvSpPr>
        <p:spPr>
          <a:xfrm>
            <a:off x="4594237" y="2504344"/>
            <a:ext cx="1847954" cy="2013489"/>
          </a:xfrm>
          <a:prstGeom prst="rect">
            <a:avLst/>
          </a:prstGeom>
          <a:blipFill rotWithShape="1">
            <a:blip r:embed="rId8">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 name="Shape 233"/>
          <p:cNvSpPr/>
          <p:nvPr/>
        </p:nvSpPr>
        <p:spPr>
          <a:xfrm>
            <a:off x="6686443" y="2504344"/>
            <a:ext cx="1847954" cy="2013489"/>
          </a:xfrm>
          <a:prstGeom prst="rect">
            <a:avLst/>
          </a:prstGeom>
          <a:blipFill rotWithShape="1">
            <a:blip r:embed="rId9">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 name="Shape 234"/>
          <p:cNvSpPr/>
          <p:nvPr/>
        </p:nvSpPr>
        <p:spPr>
          <a:xfrm>
            <a:off x="4572000" y="4716335"/>
            <a:ext cx="1847954" cy="2013489"/>
          </a:xfrm>
          <a:prstGeom prst="rect">
            <a:avLst/>
          </a:prstGeom>
          <a:blipFill rotWithShape="1">
            <a:blip r:embed="rId10">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5" name="Shape 235"/>
          <p:cNvSpPr/>
          <p:nvPr/>
        </p:nvSpPr>
        <p:spPr>
          <a:xfrm>
            <a:off x="6654667" y="4716335"/>
            <a:ext cx="1847954" cy="2013489"/>
          </a:xfrm>
          <a:prstGeom prst="rect">
            <a:avLst/>
          </a:prstGeom>
          <a:blipFill rotWithShape="1">
            <a:blip r:embed="rId11">
              <a:alphaModFix/>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6" name="Shape 236"/>
          <p:cNvSpPr/>
          <p:nvPr/>
        </p:nvSpPr>
        <p:spPr>
          <a:xfrm>
            <a:off x="6654667" y="1852659"/>
            <a:ext cx="1879729" cy="48648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Amy Barry</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Content Manager &amp; Editor</a:t>
            </a:r>
          </a:p>
        </p:txBody>
      </p:sp>
      <p:sp>
        <p:nvSpPr>
          <p:cNvPr id="237" name="Shape 237"/>
          <p:cNvSpPr/>
          <p:nvPr/>
        </p:nvSpPr>
        <p:spPr>
          <a:xfrm>
            <a:off x="4587887" y="1876875"/>
            <a:ext cx="1832066" cy="47796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Betsy Furler</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Training &amp; Therapy Coordinator</a:t>
            </a:r>
          </a:p>
        </p:txBody>
      </p:sp>
      <p:sp>
        <p:nvSpPr>
          <p:cNvPr id="238" name="Shape 238"/>
          <p:cNvSpPr/>
          <p:nvPr/>
        </p:nvSpPr>
        <p:spPr>
          <a:xfrm>
            <a:off x="2489332" y="1874501"/>
            <a:ext cx="1847952" cy="467849"/>
          </a:xfrm>
          <a:custGeom>
            <a:avLst/>
            <a:gdLst/>
            <a:ahLst/>
            <a:cxnLst/>
            <a:rect l="0" t="0" r="0" b="0"/>
            <a:pathLst>
              <a:path w="120000" h="120000" extrusionOk="0">
                <a:moveTo>
                  <a:pt x="0" y="0"/>
                </a:moveTo>
                <a:lnTo>
                  <a:pt x="120000" y="0"/>
                </a:lnTo>
                <a:lnTo>
                  <a:pt x="120000" y="119999"/>
                </a:lnTo>
                <a:lnTo>
                  <a:pt x="0" y="119999"/>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Cristen Reat</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Co-Founder &amp; AT Lead, Program Director</a:t>
            </a:r>
          </a:p>
        </p:txBody>
      </p:sp>
      <p:sp>
        <p:nvSpPr>
          <p:cNvPr id="239" name="Shape 239"/>
          <p:cNvSpPr txBox="1"/>
          <p:nvPr/>
        </p:nvSpPr>
        <p:spPr>
          <a:xfrm>
            <a:off x="32470" y="302514"/>
            <a:ext cx="2424392" cy="5790779"/>
          </a:xfrm>
          <a:prstGeom prst="rect">
            <a:avLst/>
          </a:prstGeom>
          <a:noFill/>
          <a:ln>
            <a:noFill/>
          </a:ln>
        </p:spPr>
        <p:txBody>
          <a:bodyPr lIns="91425" tIns="45700" rIns="91425" bIns="45700" anchor="t" anchorCtr="0">
            <a:noAutofit/>
          </a:bodyPr>
          <a:lstStyle/>
          <a:p>
            <a:pPr marL="0" marR="0" lvl="0" indent="0" algn="ctr" rtl="0">
              <a:lnSpc>
                <a:spcPct val="113333"/>
              </a:lnSpc>
              <a:spcBef>
                <a:spcPts val="0"/>
              </a:spcBef>
              <a:spcAft>
                <a:spcPts val="0"/>
              </a:spcAft>
              <a:buClr>
                <a:srgbClr val="FFFFFF"/>
              </a:buClr>
              <a:buSzPct val="25000"/>
              <a:buFont typeface="Avenir"/>
              <a:buNone/>
            </a:pPr>
            <a:r>
              <a:rPr lang="en-US" sz="5400" b="1" i="0" u="none" strike="noStrike" cap="none">
                <a:solidFill>
                  <a:srgbClr val="FFFFFF"/>
                </a:solidFill>
                <a:latin typeface="Avenir"/>
                <a:ea typeface="Avenir"/>
                <a:cs typeface="Avenir"/>
                <a:sym typeface="Avenir"/>
              </a:rPr>
              <a:t>WHO</a:t>
            </a:r>
          </a:p>
          <a:p>
            <a:pPr marL="0" marR="0" lvl="0" indent="0" algn="ctr" rtl="0">
              <a:lnSpc>
                <a:spcPct val="113333"/>
              </a:lnSpc>
              <a:spcBef>
                <a:spcPts val="0"/>
              </a:spcBef>
              <a:spcAft>
                <a:spcPts val="0"/>
              </a:spcAft>
              <a:buClr>
                <a:srgbClr val="FFFFFF"/>
              </a:buClr>
              <a:buSzPct val="25000"/>
              <a:buFont typeface="Avenir"/>
              <a:buNone/>
            </a:pPr>
            <a:r>
              <a:rPr lang="en-US" sz="5400" b="1" i="0" u="none" strike="noStrike" cap="none">
                <a:solidFill>
                  <a:srgbClr val="FFFFFF"/>
                </a:solidFill>
                <a:latin typeface="Avenir"/>
                <a:ea typeface="Avenir"/>
                <a:cs typeface="Avenir"/>
                <a:sym typeface="Avenir"/>
              </a:rPr>
              <a:t>WE</a:t>
            </a:r>
          </a:p>
          <a:p>
            <a:pPr marL="0" marR="0" lvl="0" indent="0" algn="ctr" rtl="0">
              <a:lnSpc>
                <a:spcPct val="113333"/>
              </a:lnSpc>
              <a:spcBef>
                <a:spcPts val="0"/>
              </a:spcBef>
              <a:spcAft>
                <a:spcPts val="0"/>
              </a:spcAft>
              <a:buClr>
                <a:srgbClr val="FFFFFF"/>
              </a:buClr>
              <a:buSzPct val="25000"/>
              <a:buFont typeface="Avenir"/>
              <a:buNone/>
            </a:pPr>
            <a:r>
              <a:rPr lang="en-US" sz="5400" b="1" i="0" u="none" strike="noStrike" cap="none">
                <a:solidFill>
                  <a:srgbClr val="FFFFFF"/>
                </a:solidFill>
                <a:latin typeface="Avenir"/>
                <a:ea typeface="Avenir"/>
                <a:cs typeface="Avenir"/>
                <a:sym typeface="Avenir"/>
              </a:rPr>
              <a:t>ARE</a:t>
            </a:r>
          </a:p>
          <a:p>
            <a:pPr marL="0" marR="0" lvl="0" indent="0" algn="l" rtl="0">
              <a:lnSpc>
                <a:spcPct val="113333"/>
              </a:lnSpc>
              <a:spcBef>
                <a:spcPts val="0"/>
              </a:spcBef>
              <a:spcAft>
                <a:spcPts val="0"/>
              </a:spcAft>
              <a:buClr>
                <a:srgbClr val="000000"/>
              </a:buClr>
              <a:buFont typeface="Arial"/>
              <a:buNone/>
            </a:pPr>
            <a:endParaRPr sz="5400" b="1" i="0" u="none" strike="noStrike" cap="none">
              <a:solidFill>
                <a:srgbClr val="FFFFFF"/>
              </a:solidFill>
              <a:latin typeface="Avenir"/>
              <a:ea typeface="Avenir"/>
              <a:cs typeface="Avenir"/>
              <a:sym typeface="Avenir"/>
            </a:endParaRPr>
          </a:p>
        </p:txBody>
      </p:sp>
      <p:sp>
        <p:nvSpPr>
          <p:cNvPr id="240" name="Shape 240"/>
          <p:cNvSpPr/>
          <p:nvPr/>
        </p:nvSpPr>
        <p:spPr>
          <a:xfrm>
            <a:off x="2481082" y="4102614"/>
            <a:ext cx="1868904" cy="4445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10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Cristy Gamez-Galka</a:t>
            </a:r>
          </a:p>
          <a:p>
            <a:pPr marL="0" marR="0" lvl="0" indent="0" algn="ctr" rtl="0">
              <a:lnSpc>
                <a:spcPct val="10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Psychologist</a:t>
            </a:r>
          </a:p>
          <a:p>
            <a:pPr marL="0" marR="0" lvl="0" indent="0" algn="ctr" rtl="0">
              <a:lnSpc>
                <a:spcPct val="10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Veterans Services</a:t>
            </a:r>
          </a:p>
        </p:txBody>
      </p:sp>
      <p:sp>
        <p:nvSpPr>
          <p:cNvPr id="241" name="Shape 241"/>
          <p:cNvSpPr/>
          <p:nvPr/>
        </p:nvSpPr>
        <p:spPr>
          <a:xfrm>
            <a:off x="4600798" y="4056746"/>
            <a:ext cx="1841394" cy="478993"/>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Cathy Foreman</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Registered Dietitian</a:t>
            </a:r>
          </a:p>
        </p:txBody>
      </p:sp>
      <p:sp>
        <p:nvSpPr>
          <p:cNvPr id="242" name="Shape 242"/>
          <p:cNvSpPr/>
          <p:nvPr/>
        </p:nvSpPr>
        <p:spPr>
          <a:xfrm>
            <a:off x="6654667" y="4056746"/>
            <a:ext cx="1879729" cy="490367"/>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Jana Rodriguez</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Digital Trainer</a:t>
            </a:r>
          </a:p>
        </p:txBody>
      </p:sp>
      <p:sp>
        <p:nvSpPr>
          <p:cNvPr id="243" name="Shape 243"/>
          <p:cNvSpPr/>
          <p:nvPr/>
        </p:nvSpPr>
        <p:spPr>
          <a:xfrm>
            <a:off x="2481082" y="6276644"/>
            <a:ext cx="1868904" cy="45318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Marjorie Reichard</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Special Programs</a:t>
            </a:r>
          </a:p>
        </p:txBody>
      </p:sp>
      <p:sp>
        <p:nvSpPr>
          <p:cNvPr id="244" name="Shape 244"/>
          <p:cNvSpPr/>
          <p:nvPr/>
        </p:nvSpPr>
        <p:spPr>
          <a:xfrm>
            <a:off x="4572000" y="6250832"/>
            <a:ext cx="1847954" cy="478993"/>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Tara Rocha</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Digital Learning Specialist</a:t>
            </a:r>
          </a:p>
        </p:txBody>
      </p:sp>
      <p:sp>
        <p:nvSpPr>
          <p:cNvPr id="245" name="Shape 245"/>
          <p:cNvSpPr/>
          <p:nvPr/>
        </p:nvSpPr>
        <p:spPr>
          <a:xfrm>
            <a:off x="6686443" y="6235437"/>
            <a:ext cx="1816178" cy="494387"/>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BBBFC3">
              <a:alpha val="80784"/>
            </a:srgbClr>
          </a:solid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Andi Fry</a:t>
            </a:r>
          </a:p>
          <a:p>
            <a:pPr marL="0" marR="0" lvl="0" indent="0" algn="ctr" rtl="0">
              <a:lnSpc>
                <a:spcPct val="90000"/>
              </a:lnSpc>
              <a:spcBef>
                <a:spcPts val="350"/>
              </a:spcBef>
              <a:spcAft>
                <a:spcPts val="0"/>
              </a:spcAft>
              <a:buClr>
                <a:schemeClr val="accent2"/>
              </a:buClr>
              <a:buSzPct val="25000"/>
              <a:buFont typeface="Avenir"/>
              <a:buNone/>
            </a:pPr>
            <a:r>
              <a:rPr lang="en-US" sz="1000" b="1" i="0" u="none" strike="noStrike" cap="none">
                <a:solidFill>
                  <a:schemeClr val="accent2"/>
                </a:solidFill>
                <a:latin typeface="Avenir"/>
                <a:ea typeface="Avenir"/>
                <a:cs typeface="Avenir"/>
                <a:sym typeface="Avenir"/>
              </a:rPr>
              <a:t>BridgingApps Leader, Montgomery County</a:t>
            </a:r>
          </a:p>
        </p:txBody>
      </p:sp>
      <p:pic>
        <p:nvPicPr>
          <p:cNvPr id="246" name="Shape 246"/>
          <p:cNvPicPr preferRelativeResize="0"/>
          <p:nvPr/>
        </p:nvPicPr>
        <p:blipFill>
          <a:blip r:embed="rId12">
            <a:alphaModFix/>
          </a:blip>
          <a:stretch>
            <a:fillRect/>
          </a:stretch>
        </p:blipFill>
        <p:spPr>
          <a:xfrm>
            <a:off x="376538" y="44682"/>
            <a:ext cx="9144000" cy="6858000"/>
          </a:xfrm>
          <a:prstGeom prst="rect">
            <a:avLst/>
          </a:prstGeom>
          <a:noFill/>
          <a:ln>
            <a:noFill/>
          </a:ln>
        </p:spPr>
      </p:pic>
      <p:sp>
        <p:nvSpPr>
          <p:cNvPr id="2" name="Rectangle 1"/>
          <p:cNvSpPr/>
          <p:nvPr/>
        </p:nvSpPr>
        <p:spPr>
          <a:xfrm>
            <a:off x="-852655" y="3056943"/>
            <a:ext cx="4572000" cy="3103414"/>
          </a:xfrm>
          <a:prstGeom prst="rect">
            <a:avLst/>
          </a:prstGeom>
        </p:spPr>
        <p:txBody>
          <a:bodyPr wrap="square">
            <a:spAutoFit/>
          </a:bodyPr>
          <a:lstStyle/>
          <a:p>
            <a:pPr marL="342900" lvl="0" indent="-342900" algn="ctr">
              <a:spcBef>
                <a:spcPts val="480"/>
              </a:spcBef>
              <a:buClr>
                <a:schemeClr val="lt1"/>
              </a:buClr>
              <a:buSzPct val="25000"/>
            </a:pPr>
            <a:r>
              <a:rPr lang="en-US" b="1" dirty="0">
                <a:solidFill>
                  <a:schemeClr val="lt1"/>
                </a:solidFill>
              </a:rPr>
              <a:t>A community of parents, </a:t>
            </a:r>
          </a:p>
          <a:p>
            <a:pPr marL="342900" lvl="0" indent="-342900" algn="ctr">
              <a:spcBef>
                <a:spcPts val="480"/>
              </a:spcBef>
              <a:buClr>
                <a:schemeClr val="lt1"/>
              </a:buClr>
              <a:buSzPct val="25000"/>
            </a:pPr>
            <a:r>
              <a:rPr lang="en-US" b="1" dirty="0">
                <a:solidFill>
                  <a:schemeClr val="lt1"/>
                </a:solidFill>
              </a:rPr>
              <a:t>therapists, doctors,</a:t>
            </a:r>
          </a:p>
          <a:p>
            <a:pPr marL="342900" lvl="0" indent="-342900" algn="ctr">
              <a:spcBef>
                <a:spcPts val="480"/>
              </a:spcBef>
              <a:buClr>
                <a:schemeClr val="lt1"/>
              </a:buClr>
              <a:buSzPct val="25000"/>
            </a:pPr>
            <a:r>
              <a:rPr lang="en-US" b="1" dirty="0">
                <a:solidFill>
                  <a:schemeClr val="lt1"/>
                </a:solidFill>
              </a:rPr>
              <a:t> teachers, AT professionals </a:t>
            </a:r>
          </a:p>
          <a:p>
            <a:pPr marL="342900" lvl="0" indent="-342900" algn="ctr">
              <a:spcBef>
                <a:spcPts val="480"/>
              </a:spcBef>
              <a:buClr>
                <a:schemeClr val="lt1"/>
              </a:buClr>
              <a:buSzPct val="25000"/>
            </a:pPr>
            <a:r>
              <a:rPr lang="en-US" b="1" dirty="0">
                <a:solidFill>
                  <a:schemeClr val="lt1"/>
                </a:solidFill>
              </a:rPr>
              <a:t>and people with disabilities</a:t>
            </a:r>
          </a:p>
          <a:p>
            <a:pPr marL="342900" lvl="0" indent="-342900" algn="ctr">
              <a:spcBef>
                <a:spcPts val="480"/>
              </a:spcBef>
              <a:buClr>
                <a:schemeClr val="lt1"/>
              </a:buClr>
              <a:buSzPct val="25000"/>
            </a:pPr>
            <a:r>
              <a:rPr lang="en-US" b="1" dirty="0">
                <a:solidFill>
                  <a:schemeClr val="lt1"/>
                </a:solidFill>
              </a:rPr>
              <a:t> who share information </a:t>
            </a:r>
          </a:p>
          <a:p>
            <a:pPr marL="342900" lvl="0" indent="-342900" algn="ctr">
              <a:spcBef>
                <a:spcPts val="480"/>
              </a:spcBef>
              <a:buClr>
                <a:schemeClr val="lt1"/>
              </a:buClr>
              <a:buSzPct val="25000"/>
            </a:pPr>
            <a:r>
              <a:rPr lang="en-US" b="1" dirty="0">
                <a:solidFill>
                  <a:schemeClr val="lt1"/>
                </a:solidFill>
              </a:rPr>
              <a:t>on how we are using </a:t>
            </a:r>
          </a:p>
          <a:p>
            <a:pPr marL="342900" lvl="0" indent="-342900" algn="ctr">
              <a:spcBef>
                <a:spcPts val="480"/>
              </a:spcBef>
              <a:buClr>
                <a:schemeClr val="lt1"/>
              </a:buClr>
              <a:buSzPct val="25000"/>
            </a:pPr>
            <a:r>
              <a:rPr lang="en-US" b="1" dirty="0">
                <a:solidFill>
                  <a:schemeClr val="lt1"/>
                </a:solidFill>
              </a:rPr>
              <a:t>mobile devices such as </a:t>
            </a:r>
          </a:p>
          <a:p>
            <a:pPr marL="342900" lvl="0" indent="-342900" algn="ctr">
              <a:spcBef>
                <a:spcPts val="480"/>
              </a:spcBef>
              <a:buClr>
                <a:schemeClr val="lt1"/>
              </a:buClr>
              <a:buSzPct val="25000"/>
            </a:pPr>
            <a:r>
              <a:rPr lang="en-US" b="1" dirty="0">
                <a:solidFill>
                  <a:schemeClr val="lt1"/>
                </a:solidFill>
              </a:rPr>
              <a:t>the iPad, iPhone, iPod </a:t>
            </a:r>
          </a:p>
          <a:p>
            <a:pPr marL="342900" lvl="0" indent="-342900" algn="ctr">
              <a:spcBef>
                <a:spcPts val="480"/>
              </a:spcBef>
              <a:buClr>
                <a:schemeClr val="lt1"/>
              </a:buClr>
              <a:buSzPct val="25000"/>
            </a:pPr>
            <a:r>
              <a:rPr lang="en-US" b="1" dirty="0">
                <a:solidFill>
                  <a:schemeClr val="lt1"/>
                </a:solidFill>
              </a:rPr>
              <a:t>Touch and Android devices </a:t>
            </a:r>
          </a:p>
          <a:p>
            <a:pPr marL="342900" lvl="0" indent="-342900" algn="ctr">
              <a:spcBef>
                <a:spcPts val="480"/>
              </a:spcBef>
              <a:buClr>
                <a:schemeClr val="lt1"/>
              </a:buClr>
              <a:buSzPct val="25000"/>
            </a:pPr>
            <a:r>
              <a:rPr lang="en-US" b="1" dirty="0">
                <a:solidFill>
                  <a:schemeClr val="lt1"/>
                </a:solidFill>
              </a:rPr>
              <a:t>with people who have </a:t>
            </a:r>
          </a:p>
          <a:p>
            <a:pPr marL="342900" lvl="0" indent="-342900" algn="ctr">
              <a:spcBef>
                <a:spcPts val="480"/>
              </a:spcBef>
              <a:buClr>
                <a:schemeClr val="lt1"/>
              </a:buClr>
              <a:buSzPct val="25000"/>
            </a:pPr>
            <a:r>
              <a:rPr lang="en-US" b="1" dirty="0">
                <a:solidFill>
                  <a:schemeClr val="lt1"/>
                </a:solidFill>
              </a:rPr>
              <a:t>special needs.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457200" y="304800"/>
            <a:ext cx="8077199" cy="762000"/>
          </a:xfrm>
          <a:prstGeom prst="rect">
            <a:avLst/>
          </a:prstGeom>
          <a:noFill/>
          <a:ln>
            <a:noFill/>
          </a:ln>
        </p:spPr>
        <p:txBody>
          <a:bodyPr lIns="91425" tIns="45700" rIns="91425" bIns="45700" anchor="t" anchorCtr="0">
            <a:noAutofit/>
          </a:bodyPr>
          <a:lstStyle/>
          <a:p>
            <a:pPr marL="0" marR="0" lvl="0" indent="0" algn="l" rtl="0">
              <a:lnSpc>
                <a:spcPct val="127500"/>
              </a:lnSpc>
              <a:spcBef>
                <a:spcPts val="0"/>
              </a:spcBef>
              <a:spcAft>
                <a:spcPts val="0"/>
              </a:spcAft>
              <a:buClr>
                <a:schemeClr val="dk1"/>
              </a:buClr>
              <a:buFont typeface="Calibri"/>
              <a:buNone/>
            </a:pPr>
            <a:endParaRPr sz="4800" b="1" i="0" u="none" strike="noStrike" cap="none">
              <a:solidFill>
                <a:srgbClr val="EEECE1"/>
              </a:solidFill>
              <a:latin typeface="Arial"/>
              <a:ea typeface="Arial"/>
              <a:cs typeface="Arial"/>
              <a:sym typeface="Arial"/>
            </a:endParaRPr>
          </a:p>
        </p:txBody>
      </p:sp>
      <p:sp>
        <p:nvSpPr>
          <p:cNvPr id="168" name="Shape 168"/>
          <p:cNvSpPr/>
          <p:nvPr/>
        </p:nvSpPr>
        <p:spPr>
          <a:xfrm>
            <a:off x="0" y="5822666"/>
            <a:ext cx="9144000" cy="1087755"/>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169" name="Shape 169"/>
          <p:cNvGrpSpPr/>
          <p:nvPr/>
        </p:nvGrpSpPr>
        <p:grpSpPr>
          <a:xfrm>
            <a:off x="440338" y="9976"/>
            <a:ext cx="5702083" cy="3170064"/>
            <a:chOff x="401999" y="-110442"/>
            <a:chExt cx="6036000" cy="4092822"/>
          </a:xfrm>
        </p:grpSpPr>
        <p:sp>
          <p:nvSpPr>
            <p:cNvPr id="170" name="Shape 170"/>
            <p:cNvSpPr/>
            <p:nvPr/>
          </p:nvSpPr>
          <p:spPr>
            <a:xfrm>
              <a:off x="406405" y="3146"/>
              <a:ext cx="1543436" cy="1448211"/>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171" name="Shape 171"/>
            <p:cNvSpPr/>
            <p:nvPr/>
          </p:nvSpPr>
          <p:spPr>
            <a:xfrm>
              <a:off x="1985536" y="-110442"/>
              <a:ext cx="4452463" cy="1258727"/>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rgbClr val="21475F"/>
                </a:buClr>
                <a:buFont typeface="Arial"/>
                <a:buNone/>
              </a:pPr>
              <a:endParaRPr sz="1600" b="0" i="0" u="none" strike="noStrike" cap="none">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endParaRPr sz="1600" b="0" i="0" u="none" strike="noStrike" cap="none">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endParaRPr sz="1600" b="0" i="0" u="none" strike="noStrike" cap="none">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endParaRPr sz="1600" b="0" i="0" u="none" strike="noStrike" cap="none">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SzPct val="100000"/>
                <a:buFont typeface="Arial"/>
                <a:buChar char="•"/>
              </a:pPr>
              <a:r>
                <a:rPr lang="en-US" sz="1600" b="0" i="0" u="none" strike="noStrike" cap="none">
                  <a:solidFill>
                    <a:srgbClr val="21475F"/>
                  </a:solidFill>
                  <a:latin typeface="Arial"/>
                  <a:ea typeface="Arial"/>
                  <a:cs typeface="Arial"/>
                  <a:sym typeface="Arial"/>
                </a:rPr>
                <a:t>Established local meetings</a:t>
              </a:r>
            </a:p>
            <a:p>
              <a:pPr marL="171450" marR="0" lvl="1" indent="-171450" algn="l" rtl="0">
                <a:lnSpc>
                  <a:spcPct val="90000"/>
                </a:lnSpc>
                <a:spcBef>
                  <a:spcPts val="240"/>
                </a:spcBef>
                <a:spcAft>
                  <a:spcPts val="0"/>
                </a:spcAft>
                <a:buClr>
                  <a:srgbClr val="21475F"/>
                </a:buClr>
                <a:buSzPct val="100000"/>
                <a:buFont typeface="Arial"/>
                <a:buChar char="•"/>
              </a:pPr>
              <a:r>
                <a:rPr lang="en-US" sz="1600" b="0" i="0" u="none" strike="noStrike" cap="none">
                  <a:solidFill>
                    <a:srgbClr val="21475F"/>
                  </a:solidFill>
                  <a:latin typeface="Arial"/>
                  <a:ea typeface="Arial"/>
                  <a:cs typeface="Arial"/>
                  <a:sym typeface="Arial"/>
                </a:rPr>
                <a:t>Website Development</a:t>
              </a:r>
            </a:p>
            <a:p>
              <a:pPr marL="171450" marR="0" lvl="1" indent="-171450" algn="l" rtl="0">
                <a:lnSpc>
                  <a:spcPct val="90000"/>
                </a:lnSpc>
                <a:spcBef>
                  <a:spcPts val="240"/>
                </a:spcBef>
                <a:spcAft>
                  <a:spcPts val="0"/>
                </a:spcAft>
                <a:buClr>
                  <a:srgbClr val="21475F"/>
                </a:buClr>
                <a:buSzPct val="100000"/>
                <a:buFont typeface="Arial"/>
                <a:buChar char="•"/>
              </a:pPr>
              <a:r>
                <a:rPr lang="en-US" sz="1600" b="0" i="0" u="none" strike="noStrike" cap="none">
                  <a:solidFill>
                    <a:srgbClr val="21475F"/>
                  </a:solidFill>
                  <a:latin typeface="Arial"/>
                  <a:ea typeface="Arial"/>
                  <a:cs typeface="Arial"/>
                  <a:sym typeface="Arial"/>
                </a:rPr>
                <a:t>Joined Easter Seal</a:t>
              </a:r>
            </a:p>
          </p:txBody>
        </p:sp>
        <p:sp>
          <p:nvSpPr>
            <p:cNvPr id="172" name="Shape 172"/>
            <p:cNvSpPr/>
            <p:nvPr/>
          </p:nvSpPr>
          <p:spPr>
            <a:xfrm>
              <a:off x="401999" y="1194086"/>
              <a:ext cx="1543436" cy="1521061"/>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173" name="Shape 173"/>
            <p:cNvSpPr/>
            <p:nvPr/>
          </p:nvSpPr>
          <p:spPr>
            <a:xfrm>
              <a:off x="1976727" y="1231430"/>
              <a:ext cx="4452463" cy="1139805"/>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rgbClr val="21475F"/>
                </a:buClr>
                <a:buFont typeface="Arial"/>
                <a:buNone/>
              </a:pPr>
              <a:endParaRPr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r>
                <a:rPr lang="en-US" sz="1600" b="0" i="0" u="none" strike="noStrike" cap="none" dirty="0">
                  <a:solidFill>
                    <a:srgbClr val="21475F"/>
                  </a:solidFill>
                  <a:latin typeface="Arial"/>
                  <a:ea typeface="Arial"/>
                  <a:cs typeface="Arial"/>
                  <a:sym typeface="Arial"/>
                </a:rPr>
                <a:t>                                 </a:t>
              </a:r>
              <a:r>
                <a:rPr lang="en-US" sz="1600" dirty="0">
                  <a:solidFill>
                    <a:srgbClr val="21475F"/>
                  </a:solidFill>
                </a:rPr>
                <a:t>s</a:t>
              </a:r>
              <a:endParaRPr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SzPct val="100000"/>
                <a:buFont typeface="Arial"/>
                <a:buChar char="•"/>
              </a:pPr>
              <a:endParaRPr lang="en-US"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SzPct val="100000"/>
                <a:buFont typeface="Arial"/>
                <a:buChar char="•"/>
              </a:pPr>
              <a:r>
                <a:rPr lang="en-US" sz="1600" b="0" i="0" u="none" strike="noStrike" cap="none" dirty="0">
                  <a:solidFill>
                    <a:srgbClr val="21475F"/>
                  </a:solidFill>
                  <a:latin typeface="Arial"/>
                  <a:ea typeface="Arial"/>
                  <a:cs typeface="Arial"/>
                  <a:sym typeface="Arial"/>
                </a:rPr>
                <a:t>App Search Tool</a:t>
              </a:r>
            </a:p>
            <a:p>
              <a:pPr marL="171450" marR="0" lvl="1" indent="-171450" algn="l" rtl="0">
                <a:lnSpc>
                  <a:spcPct val="90000"/>
                </a:lnSpc>
                <a:spcBef>
                  <a:spcPts val="240"/>
                </a:spcBef>
                <a:spcAft>
                  <a:spcPts val="0"/>
                </a:spcAft>
                <a:buClr>
                  <a:srgbClr val="21475F"/>
                </a:buClr>
                <a:buSzPct val="100000"/>
                <a:buFont typeface="Arial"/>
                <a:buChar char="•"/>
              </a:pPr>
              <a:r>
                <a:rPr lang="en-US" sz="1600" b="0" i="0" u="none" strike="noStrike" cap="none" dirty="0">
                  <a:solidFill>
                    <a:srgbClr val="21475F"/>
                  </a:solidFill>
                  <a:latin typeface="Arial"/>
                  <a:ea typeface="Arial"/>
                  <a:cs typeface="Arial"/>
                  <a:sym typeface="Arial"/>
                </a:rPr>
                <a:t>App Review Curriculum</a:t>
              </a:r>
            </a:p>
            <a:p>
              <a:pPr marL="171450" marR="0" lvl="1" indent="-171450" algn="l" rtl="0">
                <a:lnSpc>
                  <a:spcPct val="90000"/>
                </a:lnSpc>
                <a:spcBef>
                  <a:spcPts val="240"/>
                </a:spcBef>
                <a:spcAft>
                  <a:spcPts val="0"/>
                </a:spcAft>
                <a:buClr>
                  <a:srgbClr val="21475F"/>
                </a:buClr>
                <a:buSzPct val="100000"/>
                <a:buFont typeface="Arial"/>
                <a:buChar char="•"/>
              </a:pPr>
              <a:r>
                <a:rPr lang="en-US" sz="1600" b="0" i="0" u="none" strike="noStrike" cap="none" dirty="0">
                  <a:solidFill>
                    <a:srgbClr val="21475F"/>
                  </a:solidFill>
                  <a:latin typeface="Arial"/>
                  <a:ea typeface="Arial"/>
                  <a:cs typeface="Arial"/>
                  <a:sym typeface="Arial"/>
                </a:rPr>
                <a:t>Assistive Technology Lab</a:t>
              </a:r>
            </a:p>
          </p:txBody>
        </p:sp>
        <p:sp>
          <p:nvSpPr>
            <p:cNvPr id="174" name="Shape 174"/>
            <p:cNvSpPr/>
            <p:nvPr/>
          </p:nvSpPr>
          <p:spPr>
            <a:xfrm>
              <a:off x="406405" y="2470149"/>
              <a:ext cx="1543436" cy="1512231"/>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175" name="Shape 175"/>
            <p:cNvSpPr/>
            <p:nvPr/>
          </p:nvSpPr>
          <p:spPr>
            <a:xfrm>
              <a:off x="1949841" y="2411424"/>
              <a:ext cx="4465905" cy="1193145"/>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rgbClr val="21475F"/>
                </a:buClr>
                <a:buFont typeface="Arial"/>
                <a:buNone/>
              </a:pPr>
              <a:endParaRPr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endParaRPr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endParaRPr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Font typeface="Arial"/>
                <a:buNone/>
              </a:pPr>
              <a:endParaRPr sz="1600" b="0" i="0" u="none" strike="noStrike" cap="none" dirty="0">
                <a:solidFill>
                  <a:srgbClr val="21475F"/>
                </a:solidFill>
                <a:latin typeface="Arial"/>
                <a:ea typeface="Arial"/>
                <a:cs typeface="Arial"/>
                <a:sym typeface="Arial"/>
              </a:endParaRPr>
            </a:p>
            <a:p>
              <a:pPr marL="171450" marR="0" lvl="1" indent="-171450" algn="l" rtl="0">
                <a:lnSpc>
                  <a:spcPct val="90000"/>
                </a:lnSpc>
                <a:spcBef>
                  <a:spcPts val="0"/>
                </a:spcBef>
                <a:spcAft>
                  <a:spcPts val="0"/>
                </a:spcAft>
                <a:buClr>
                  <a:srgbClr val="21475F"/>
                </a:buClr>
                <a:buSzPct val="100000"/>
                <a:buFont typeface="Arial"/>
                <a:buChar char="•"/>
              </a:pPr>
              <a:r>
                <a:rPr lang="en-US" sz="1600" b="0" i="0" u="none" strike="noStrike" cap="none" dirty="0">
                  <a:solidFill>
                    <a:srgbClr val="21475F"/>
                  </a:solidFill>
                  <a:latin typeface="Arial"/>
                  <a:ea typeface="Arial"/>
                  <a:cs typeface="Arial"/>
                  <a:sym typeface="Arial"/>
                </a:rPr>
                <a:t>Expanded Services/Training Programs</a:t>
              </a:r>
            </a:p>
            <a:p>
              <a:pPr marL="171450" marR="0" lvl="1" indent="-171450" algn="l" rtl="0">
                <a:lnSpc>
                  <a:spcPct val="90000"/>
                </a:lnSpc>
                <a:spcBef>
                  <a:spcPts val="240"/>
                </a:spcBef>
                <a:spcAft>
                  <a:spcPts val="0"/>
                </a:spcAft>
                <a:buClr>
                  <a:srgbClr val="21475F"/>
                </a:buClr>
                <a:buSzPct val="100000"/>
                <a:buFont typeface="Arial"/>
                <a:buChar char="•"/>
              </a:pPr>
              <a:r>
                <a:rPr lang="en-US" sz="1600" b="0" i="0" u="none" strike="noStrike" cap="none" dirty="0">
                  <a:solidFill>
                    <a:srgbClr val="21475F"/>
                  </a:solidFill>
                  <a:latin typeface="Arial"/>
                  <a:ea typeface="Arial"/>
                  <a:cs typeface="Arial"/>
                  <a:sym typeface="Arial"/>
                </a:rPr>
                <a:t>TCEA Webinar Series</a:t>
              </a:r>
            </a:p>
            <a:p>
              <a:pPr marL="171450" marR="0" lvl="1" indent="-171450" algn="l" rtl="0">
                <a:lnSpc>
                  <a:spcPct val="90000"/>
                </a:lnSpc>
                <a:spcBef>
                  <a:spcPts val="240"/>
                </a:spcBef>
                <a:spcAft>
                  <a:spcPts val="0"/>
                </a:spcAft>
                <a:buClr>
                  <a:srgbClr val="21475F"/>
                </a:buClr>
                <a:buSzPct val="100000"/>
                <a:buFont typeface="Arial"/>
                <a:buChar char="•"/>
              </a:pPr>
              <a:r>
                <a:rPr lang="en-US" sz="1600" b="0" i="0" u="none" strike="noStrike" cap="none" dirty="0">
                  <a:solidFill>
                    <a:srgbClr val="21475F"/>
                  </a:solidFill>
                  <a:latin typeface="Arial"/>
                  <a:ea typeface="Arial"/>
                  <a:cs typeface="Arial"/>
                  <a:sym typeface="Arial"/>
                </a:rPr>
                <a:t>Expanded Assistive Technology Labs</a:t>
              </a:r>
            </a:p>
          </p:txBody>
        </p:sp>
      </p:grpSp>
      <p:sp>
        <p:nvSpPr>
          <p:cNvPr id="176" name="Shape 176"/>
          <p:cNvSpPr/>
          <p:nvPr/>
        </p:nvSpPr>
        <p:spPr>
          <a:xfrm>
            <a:off x="6323094" y="304800"/>
            <a:ext cx="1553225" cy="1640786"/>
          </a:xfrm>
          <a:prstGeom prst="ellipse">
            <a:avLst/>
          </a:prstGeom>
          <a:solidFill>
            <a:srgbClr val="00609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3 AT Labs</a:t>
            </a:r>
          </a:p>
        </p:txBody>
      </p:sp>
      <p:sp>
        <p:nvSpPr>
          <p:cNvPr id="177" name="Shape 177"/>
          <p:cNvSpPr/>
          <p:nvPr/>
        </p:nvSpPr>
        <p:spPr>
          <a:xfrm>
            <a:off x="7006443" y="2433328"/>
            <a:ext cx="1646490" cy="1562923"/>
          </a:xfrm>
          <a:prstGeom prst="ellipse">
            <a:avLst/>
          </a:prstGeom>
          <a:solidFill>
            <a:srgbClr val="FFBC54"/>
          </a:solidFill>
          <a:ln>
            <a:noFill/>
          </a:ln>
        </p:spPr>
        <p:txBody>
          <a:bodyPr lIns="91425" tIns="45700" rIns="91425" bIns="45700" anchor="ctr" anchorCtr="0">
            <a:noAutofit/>
          </a:bodyPr>
          <a:lstStyle/>
          <a:p>
            <a:pPr lvl="0" algn="ctr">
              <a:buClr>
                <a:schemeClr val="lt1"/>
              </a:buClr>
              <a:buSzPct val="25000"/>
            </a:pPr>
            <a:r>
              <a:rPr lang="en-US" sz="1800" dirty="0">
                <a:solidFill>
                  <a:schemeClr val="bg1"/>
                </a:solidFill>
              </a:rPr>
              <a:t>3600+ apps in Database</a:t>
            </a:r>
            <a:endParaRPr lang="en-US" sz="1800" b="0" i="0" u="none" strike="noStrike" cap="none" dirty="0">
              <a:solidFill>
                <a:schemeClr val="lt1"/>
              </a:solidFill>
              <a:sym typeface="Arial"/>
            </a:endParaRPr>
          </a:p>
        </p:txBody>
      </p:sp>
      <p:sp>
        <p:nvSpPr>
          <p:cNvPr id="178" name="Shape 178"/>
          <p:cNvSpPr/>
          <p:nvPr/>
        </p:nvSpPr>
        <p:spPr>
          <a:xfrm>
            <a:off x="6323094" y="4419889"/>
            <a:ext cx="1645249" cy="1627028"/>
          </a:xfrm>
          <a:prstGeom prst="ellipse">
            <a:avLst/>
          </a:prstGeom>
          <a:solidFill>
            <a:srgbClr val="78B94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endParaRPr lang="en-US" sz="1700" b="0" i="0" u="none" strike="noStrike" cap="none" dirty="0">
              <a:solidFill>
                <a:schemeClr val="lt1"/>
              </a:solidFill>
              <a:latin typeface="Arial"/>
              <a:ea typeface="Arial"/>
              <a:cs typeface="Arial"/>
              <a:sym typeface="Arial"/>
            </a:endParaRPr>
          </a:p>
        </p:txBody>
      </p:sp>
      <p:sp>
        <p:nvSpPr>
          <p:cNvPr id="179" name="Shape 179"/>
          <p:cNvSpPr/>
          <p:nvPr/>
        </p:nvSpPr>
        <p:spPr>
          <a:xfrm>
            <a:off x="440338" y="2950457"/>
            <a:ext cx="1460752" cy="1105222"/>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180" name="Shape 180"/>
          <p:cNvSpPr/>
          <p:nvPr/>
        </p:nvSpPr>
        <p:spPr>
          <a:xfrm>
            <a:off x="1898390" y="2927787"/>
            <a:ext cx="4206148" cy="844874"/>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Font typeface="Arial"/>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Font typeface="Arial"/>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Font typeface="Arial"/>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Verizon Powerful Answers Award Winner</a:t>
            </a: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Opened Ft. Worth Local Meeting</a:t>
            </a: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Partnered with Texas Children’s</a:t>
            </a:r>
          </a:p>
          <a:p>
            <a:pPr marL="171450" marR="0" lvl="1" indent="-171450" algn="l" rtl="0">
              <a:lnSpc>
                <a:spcPct val="90000"/>
              </a:lnSpc>
              <a:spcBef>
                <a:spcPts val="24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p:txBody>
      </p:sp>
      <p:sp>
        <p:nvSpPr>
          <p:cNvPr id="181" name="Shape 181"/>
          <p:cNvSpPr/>
          <p:nvPr/>
        </p:nvSpPr>
        <p:spPr>
          <a:xfrm>
            <a:off x="438313" y="3876867"/>
            <a:ext cx="1460752" cy="1059586"/>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182" name="Shape 182"/>
          <p:cNvSpPr/>
          <p:nvPr/>
        </p:nvSpPr>
        <p:spPr>
          <a:xfrm>
            <a:off x="1898390" y="3816229"/>
            <a:ext cx="4188048" cy="902767"/>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App Search Tool Upgrade</a:t>
            </a: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Mapped  Apps to CCSS/TEKS</a:t>
            </a: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Launched Seniors Project</a:t>
            </a:r>
          </a:p>
          <a:p>
            <a:pPr marL="171450" marR="0" lvl="1" indent="-171450" algn="l" rtl="0">
              <a:lnSpc>
                <a:spcPct val="90000"/>
              </a:lnSpc>
              <a:spcBef>
                <a:spcPts val="24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p:txBody>
      </p:sp>
      <p:sp>
        <p:nvSpPr>
          <p:cNvPr id="183" name="Shape 183"/>
          <p:cNvSpPr/>
          <p:nvPr/>
        </p:nvSpPr>
        <p:spPr>
          <a:xfrm>
            <a:off x="421084" y="4777665"/>
            <a:ext cx="1460752" cy="1059586"/>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184" name="Shape 184"/>
          <p:cNvSpPr/>
          <p:nvPr/>
        </p:nvSpPr>
        <p:spPr>
          <a:xfrm>
            <a:off x="1897715" y="4767043"/>
            <a:ext cx="4188048" cy="902767"/>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Grant awarded for Family Transition Tool</a:t>
            </a: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United Healthcare project launched</a:t>
            </a:r>
          </a:p>
          <a:p>
            <a:pPr marL="171450" marR="0" lvl="1" indent="-171450" algn="l" rtl="0">
              <a:lnSpc>
                <a:spcPct val="90000"/>
              </a:lnSpc>
              <a:spcBef>
                <a:spcPts val="240"/>
              </a:spcBef>
              <a:spcAft>
                <a:spcPts val="0"/>
              </a:spcAft>
              <a:buClr>
                <a:schemeClr val="accent2"/>
              </a:buClr>
              <a:buSzPct val="100000"/>
              <a:buFont typeface="Arial"/>
              <a:buChar char="•"/>
            </a:pPr>
            <a:r>
              <a:rPr lang="en-US" sz="1600" b="0" i="0" u="none" strike="noStrike" cap="none" dirty="0">
                <a:solidFill>
                  <a:schemeClr val="accent2"/>
                </a:solidFill>
                <a:latin typeface="Arial"/>
                <a:ea typeface="Arial"/>
                <a:cs typeface="Arial"/>
                <a:sym typeface="Arial"/>
              </a:rPr>
              <a:t>Grant awarded to serve veterans &amp; families</a:t>
            </a:r>
          </a:p>
          <a:p>
            <a:pPr marL="171450" marR="0" lvl="1" indent="-171450" algn="l" rtl="0">
              <a:lnSpc>
                <a:spcPct val="90000"/>
              </a:lnSpc>
              <a:spcBef>
                <a:spcPts val="24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p:txBody>
      </p:sp>
      <p:sp>
        <p:nvSpPr>
          <p:cNvPr id="185" name="Shape 185"/>
          <p:cNvSpPr txBox="1"/>
          <p:nvPr/>
        </p:nvSpPr>
        <p:spPr>
          <a:xfrm>
            <a:off x="792460" y="521377"/>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2011</a:t>
            </a:r>
          </a:p>
        </p:txBody>
      </p:sp>
      <p:sp>
        <p:nvSpPr>
          <p:cNvPr id="186" name="Shape 186"/>
          <p:cNvSpPr txBox="1"/>
          <p:nvPr/>
        </p:nvSpPr>
        <p:spPr>
          <a:xfrm>
            <a:off x="721514" y="1443810"/>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2012</a:t>
            </a:r>
          </a:p>
        </p:txBody>
      </p:sp>
      <p:sp>
        <p:nvSpPr>
          <p:cNvPr id="187" name="Shape 187"/>
          <p:cNvSpPr txBox="1"/>
          <p:nvPr/>
        </p:nvSpPr>
        <p:spPr>
          <a:xfrm>
            <a:off x="721514" y="2407233"/>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2013</a:t>
            </a:r>
          </a:p>
        </p:txBody>
      </p:sp>
      <p:sp>
        <p:nvSpPr>
          <p:cNvPr id="188" name="Shape 188"/>
          <p:cNvSpPr txBox="1"/>
          <p:nvPr/>
        </p:nvSpPr>
        <p:spPr>
          <a:xfrm>
            <a:off x="721514" y="3343160"/>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2014</a:t>
            </a:r>
          </a:p>
        </p:txBody>
      </p:sp>
      <p:sp>
        <p:nvSpPr>
          <p:cNvPr id="189" name="Shape 189"/>
          <p:cNvSpPr txBox="1"/>
          <p:nvPr/>
        </p:nvSpPr>
        <p:spPr>
          <a:xfrm>
            <a:off x="704654" y="4129821"/>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2015</a:t>
            </a:r>
          </a:p>
        </p:txBody>
      </p:sp>
      <p:sp>
        <p:nvSpPr>
          <p:cNvPr id="190" name="Shape 190"/>
          <p:cNvSpPr txBox="1"/>
          <p:nvPr/>
        </p:nvSpPr>
        <p:spPr>
          <a:xfrm>
            <a:off x="688775" y="5198931"/>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2016</a:t>
            </a:r>
          </a:p>
        </p:txBody>
      </p:sp>
      <p:sp>
        <p:nvSpPr>
          <p:cNvPr id="26" name="TextBox 25"/>
          <p:cNvSpPr txBox="1"/>
          <p:nvPr/>
        </p:nvSpPr>
        <p:spPr>
          <a:xfrm>
            <a:off x="6600941" y="4850095"/>
            <a:ext cx="1116281" cy="646331"/>
          </a:xfrm>
          <a:prstGeom prst="rect">
            <a:avLst/>
          </a:prstGeom>
          <a:noFill/>
        </p:spPr>
        <p:txBody>
          <a:bodyPr wrap="square" rtlCol="0">
            <a:spAutoFit/>
          </a:bodyPr>
          <a:lstStyle/>
          <a:p>
            <a:pPr algn="ctr"/>
            <a:r>
              <a:rPr lang="en-US" sz="1800" dirty="0">
                <a:solidFill>
                  <a:schemeClr val="bg1"/>
                </a:solidFill>
              </a:rPr>
              <a:t>Weekly Podcast</a:t>
            </a:r>
          </a:p>
        </p:txBody>
      </p:sp>
      <p:sp>
        <p:nvSpPr>
          <p:cNvPr id="27" name="Shape 183"/>
          <p:cNvSpPr/>
          <p:nvPr/>
        </p:nvSpPr>
        <p:spPr>
          <a:xfrm>
            <a:off x="423109" y="5755877"/>
            <a:ext cx="1460752" cy="1059586"/>
          </a:xfrm>
          <a:custGeom>
            <a:avLst/>
            <a:gdLst/>
            <a:ahLst/>
            <a:cxnLst/>
            <a:rect l="0" t="0" r="0" b="0"/>
            <a:pathLst>
              <a:path w="120000" h="120000" extrusionOk="0">
                <a:moveTo>
                  <a:pt x="119999" y="0"/>
                </a:moveTo>
                <a:lnTo>
                  <a:pt x="119999" y="77999"/>
                </a:lnTo>
                <a:lnTo>
                  <a:pt x="60000" y="120000"/>
                </a:lnTo>
                <a:lnTo>
                  <a:pt x="0" y="77999"/>
                </a:lnTo>
                <a:lnTo>
                  <a:pt x="0" y="0"/>
                </a:lnTo>
                <a:lnTo>
                  <a:pt x="60000" y="42000"/>
                </a:lnTo>
                <a:lnTo>
                  <a:pt x="119999" y="0"/>
                </a:lnTo>
                <a:close/>
              </a:path>
            </a:pathLst>
          </a:custGeom>
          <a:solidFill>
            <a:srgbClr val="FF5E2F"/>
          </a:solidFill>
          <a:ln w="25400" cap="flat" cmpd="sng">
            <a:solidFill>
              <a:srgbClr val="00609A"/>
            </a:solidFill>
            <a:prstDash val="solid"/>
            <a:round/>
            <a:headEnd type="none" w="med" len="med"/>
            <a:tailEnd type="none" w="med" len="med"/>
          </a:ln>
        </p:spPr>
        <p:txBody>
          <a:bodyPr lIns="27300" tIns="799000" rIns="27300" bIns="799000" anchor="ctr" anchorCtr="0">
            <a:noAutofit/>
          </a:bodyPr>
          <a:lstStyle/>
          <a:p>
            <a:pPr marL="0" marR="0" lvl="0" indent="0" algn="ctr" rtl="0">
              <a:lnSpc>
                <a:spcPct val="90000"/>
              </a:lnSpc>
              <a:spcBef>
                <a:spcPts val="0"/>
              </a:spcBef>
              <a:spcAft>
                <a:spcPts val="0"/>
              </a:spcAft>
              <a:buClr>
                <a:srgbClr val="000000"/>
              </a:buClr>
              <a:buFont typeface="Arial"/>
              <a:buNone/>
            </a:pPr>
            <a:endParaRPr sz="4300" b="0" i="0" u="none" strike="noStrike" cap="none">
              <a:solidFill>
                <a:schemeClr val="lt1"/>
              </a:solidFill>
              <a:latin typeface="Calibri"/>
              <a:ea typeface="Calibri"/>
              <a:cs typeface="Calibri"/>
              <a:sym typeface="Calibri"/>
            </a:endParaRPr>
          </a:p>
        </p:txBody>
      </p:sp>
      <p:sp>
        <p:nvSpPr>
          <p:cNvPr id="28" name="Shape 184"/>
          <p:cNvSpPr/>
          <p:nvPr/>
        </p:nvSpPr>
        <p:spPr>
          <a:xfrm>
            <a:off x="1883861" y="5726966"/>
            <a:ext cx="4188048" cy="1088497"/>
          </a:xfrm>
          <a:custGeom>
            <a:avLst/>
            <a:gdLst/>
            <a:ahLst/>
            <a:cxnLst/>
            <a:rect l="0" t="0" r="0" b="0"/>
            <a:pathLst>
              <a:path w="120000" h="120000" extrusionOk="0">
                <a:moveTo>
                  <a:pt x="120000" y="20000"/>
                </a:moveTo>
                <a:lnTo>
                  <a:pt x="120000" y="99999"/>
                </a:lnTo>
                <a:cubicBezTo>
                  <a:pt x="120000" y="111045"/>
                  <a:pt x="116786" y="119999"/>
                  <a:pt x="112823" y="119999"/>
                </a:cubicBezTo>
                <a:lnTo>
                  <a:pt x="0" y="119999"/>
                </a:lnTo>
                <a:lnTo>
                  <a:pt x="0" y="119999"/>
                </a:lnTo>
                <a:lnTo>
                  <a:pt x="0" y="0"/>
                </a:lnTo>
                <a:lnTo>
                  <a:pt x="0" y="0"/>
                </a:lnTo>
                <a:lnTo>
                  <a:pt x="112823" y="0"/>
                </a:lnTo>
                <a:cubicBezTo>
                  <a:pt x="116786" y="0"/>
                  <a:pt x="120000" y="8954"/>
                  <a:pt x="120000" y="20000"/>
                </a:cubicBezTo>
                <a:close/>
              </a:path>
            </a:pathLst>
          </a:custGeom>
          <a:solidFill>
            <a:schemeClr val="lt1">
              <a:alpha val="89411"/>
            </a:schemeClr>
          </a:solidFill>
          <a:ln w="25400" cap="flat" cmpd="sng">
            <a:solidFill>
              <a:srgbClr val="00609A"/>
            </a:solidFill>
            <a:prstDash val="solid"/>
            <a:round/>
            <a:headEnd type="none" w="med" len="med"/>
            <a:tailEnd type="none" w="med" len="med"/>
          </a:ln>
        </p:spPr>
        <p:txBody>
          <a:bodyPr lIns="128000" tIns="81375" rIns="81375" bIns="81375" anchor="ctr" anchorCtr="0">
            <a:noAutofit/>
          </a:bodyPr>
          <a:lstStyle/>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Font typeface="Calibri"/>
              <a:buNone/>
            </a:pPr>
            <a:endParaRPr sz="145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SzPct val="100000"/>
              <a:buFont typeface="Arial"/>
              <a:buChar char="•"/>
            </a:pPr>
            <a:endParaRPr lang="en-US" sz="145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SzPct val="100000"/>
              <a:buFont typeface="Arial"/>
              <a:buChar char="•"/>
            </a:pPr>
            <a:r>
              <a:rPr lang="en-US" sz="1450" b="0" i="0" u="none" strike="noStrike" cap="none" dirty="0">
                <a:solidFill>
                  <a:schemeClr val="accent2"/>
                </a:solidFill>
                <a:latin typeface="Arial"/>
                <a:ea typeface="Arial"/>
                <a:cs typeface="Arial"/>
                <a:sym typeface="Arial"/>
              </a:rPr>
              <a:t>Helped Harvey survivors access </a:t>
            </a:r>
            <a:r>
              <a:rPr lang="en-US" sz="1450" b="0" i="0" u="none" strike="noStrike" cap="none">
                <a:solidFill>
                  <a:schemeClr val="accent2"/>
                </a:solidFill>
                <a:latin typeface="Arial"/>
                <a:ea typeface="Arial"/>
                <a:cs typeface="Arial"/>
                <a:sym typeface="Arial"/>
              </a:rPr>
              <a:t>assistive tech</a:t>
            </a:r>
            <a:endParaRPr lang="en-US" sz="1450" b="0" i="0" u="none" strike="noStrike" cap="none" dirty="0">
              <a:solidFill>
                <a:schemeClr val="accent2"/>
              </a:solidFill>
              <a:latin typeface="Arial"/>
              <a:ea typeface="Arial"/>
              <a:cs typeface="Arial"/>
              <a:sym typeface="Arial"/>
            </a:endParaRPr>
          </a:p>
          <a:p>
            <a:pPr marL="171450" marR="0" lvl="1" indent="-171450" algn="l" rtl="0">
              <a:lnSpc>
                <a:spcPct val="90000"/>
              </a:lnSpc>
              <a:spcBef>
                <a:spcPts val="240"/>
              </a:spcBef>
              <a:spcAft>
                <a:spcPts val="0"/>
              </a:spcAft>
              <a:buClr>
                <a:schemeClr val="accent2"/>
              </a:buClr>
              <a:buSzPct val="100000"/>
              <a:buFont typeface="Arial"/>
              <a:buChar char="•"/>
            </a:pPr>
            <a:r>
              <a:rPr lang="en-US" sz="1450" b="0" i="0" u="none" strike="noStrike" cap="none" dirty="0">
                <a:solidFill>
                  <a:schemeClr val="accent2"/>
                </a:solidFill>
                <a:latin typeface="Arial"/>
                <a:ea typeface="Arial"/>
                <a:cs typeface="Arial"/>
                <a:sym typeface="Arial"/>
              </a:rPr>
              <a:t>Launched healthy eating behaviors project </a:t>
            </a:r>
            <a:br>
              <a:rPr lang="en-US" sz="1450" b="0" i="0" u="none" strike="noStrike" cap="none" dirty="0">
                <a:solidFill>
                  <a:schemeClr val="accent2"/>
                </a:solidFill>
                <a:latin typeface="Arial"/>
                <a:ea typeface="Arial"/>
                <a:cs typeface="Arial"/>
                <a:sym typeface="Arial"/>
              </a:rPr>
            </a:br>
            <a:r>
              <a:rPr lang="en-US" sz="1450" b="0" i="0" u="none" strike="noStrike" cap="none" dirty="0">
                <a:solidFill>
                  <a:schemeClr val="accent2"/>
                </a:solidFill>
                <a:latin typeface="Arial"/>
                <a:ea typeface="Arial"/>
                <a:cs typeface="Arial"/>
                <a:sym typeface="Arial"/>
              </a:rPr>
              <a:t>with Amerigroup</a:t>
            </a:r>
          </a:p>
          <a:p>
            <a:pPr marL="171450" marR="0" lvl="1" indent="-171450" algn="l" rtl="0">
              <a:lnSpc>
                <a:spcPct val="90000"/>
              </a:lnSpc>
              <a:spcBef>
                <a:spcPts val="240"/>
              </a:spcBef>
              <a:spcAft>
                <a:spcPts val="0"/>
              </a:spcAft>
              <a:buClr>
                <a:schemeClr val="accent2"/>
              </a:buClr>
              <a:buSzPct val="100000"/>
              <a:buFont typeface="Arial"/>
              <a:buChar char="•"/>
            </a:pPr>
            <a:r>
              <a:rPr lang="en-US" sz="1450" b="0" i="0" u="none" strike="noStrike" cap="none" dirty="0">
                <a:solidFill>
                  <a:schemeClr val="accent2"/>
                </a:solidFill>
                <a:latin typeface="Arial"/>
                <a:ea typeface="Arial"/>
                <a:cs typeface="Arial"/>
                <a:sym typeface="Arial"/>
              </a:rPr>
              <a:t>Upgraded App Search Tool to meet </a:t>
            </a:r>
            <a:br>
              <a:rPr lang="en-US" sz="1450" b="0" i="0" u="none" strike="noStrike" cap="none" dirty="0">
                <a:solidFill>
                  <a:schemeClr val="accent2"/>
                </a:solidFill>
                <a:latin typeface="Arial"/>
                <a:ea typeface="Arial"/>
                <a:cs typeface="Arial"/>
                <a:sym typeface="Arial"/>
              </a:rPr>
            </a:br>
            <a:r>
              <a:rPr lang="en-US" sz="1450" b="0" i="0" u="none" strike="noStrike" cap="none" dirty="0">
                <a:solidFill>
                  <a:schemeClr val="accent2"/>
                </a:solidFill>
                <a:latin typeface="Arial"/>
                <a:ea typeface="Arial"/>
                <a:cs typeface="Arial"/>
                <a:sym typeface="Arial"/>
              </a:rPr>
              <a:t>accessibility standards</a:t>
            </a:r>
          </a:p>
          <a:p>
            <a:pPr marL="171450" marR="0" lvl="1" indent="-171450" algn="l" rtl="0">
              <a:lnSpc>
                <a:spcPct val="90000"/>
              </a:lnSpc>
              <a:spcBef>
                <a:spcPts val="240"/>
              </a:spcBef>
              <a:spcAft>
                <a:spcPts val="0"/>
              </a:spcAft>
              <a:buClr>
                <a:schemeClr val="dk1"/>
              </a:buClr>
              <a:buFont typeface="Calibri"/>
              <a:buNone/>
            </a:pPr>
            <a:endParaRPr sz="1600" b="0" i="0" u="none" strike="noStrike" cap="none" dirty="0">
              <a:solidFill>
                <a:schemeClr val="accent2"/>
              </a:solidFill>
              <a:latin typeface="Arial"/>
              <a:ea typeface="Arial"/>
              <a:cs typeface="Arial"/>
              <a:sym typeface="Arial"/>
            </a:endParaRPr>
          </a:p>
        </p:txBody>
      </p:sp>
      <p:sp>
        <p:nvSpPr>
          <p:cNvPr id="29" name="Shape 190"/>
          <p:cNvSpPr txBox="1"/>
          <p:nvPr/>
        </p:nvSpPr>
        <p:spPr>
          <a:xfrm>
            <a:off x="688775" y="6108398"/>
            <a:ext cx="92941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457200" y="304800"/>
            <a:ext cx="8077199" cy="762000"/>
          </a:xfrm>
          <a:prstGeom prst="rect">
            <a:avLst/>
          </a:prstGeom>
          <a:noFill/>
          <a:ln>
            <a:noFill/>
          </a:ln>
        </p:spPr>
        <p:txBody>
          <a:bodyPr lIns="91425" tIns="45700" rIns="91425" bIns="45700" anchor="t" anchorCtr="0">
            <a:noAutofit/>
          </a:bodyPr>
          <a:lstStyle/>
          <a:p>
            <a:pPr marL="0" marR="0" lvl="0" indent="0" algn="l" rtl="0">
              <a:lnSpc>
                <a:spcPct val="127500"/>
              </a:lnSpc>
              <a:spcBef>
                <a:spcPts val="0"/>
              </a:spcBef>
              <a:spcAft>
                <a:spcPts val="0"/>
              </a:spcAft>
              <a:buClr>
                <a:schemeClr val="dk1"/>
              </a:buClr>
              <a:buFont typeface="Calibri"/>
              <a:buNone/>
            </a:pPr>
            <a:endParaRPr sz="4800" b="1" i="0" u="none" strike="noStrike" cap="none">
              <a:solidFill>
                <a:srgbClr val="EEECE1"/>
              </a:solidFill>
              <a:latin typeface="Arial"/>
              <a:ea typeface="Arial"/>
              <a:cs typeface="Arial"/>
              <a:sym typeface="Arial"/>
            </a:endParaRPr>
          </a:p>
        </p:txBody>
      </p:sp>
      <p:sp>
        <p:nvSpPr>
          <p:cNvPr id="206" name="Shape 206"/>
          <p:cNvSpPr/>
          <p:nvPr/>
        </p:nvSpPr>
        <p:spPr>
          <a:xfrm>
            <a:off x="0" y="5822666"/>
            <a:ext cx="9144000" cy="1087755"/>
          </a:xfrm>
          <a:prstGeom prst="rect">
            <a:avLst/>
          </a:prstGeom>
          <a:solidFill>
            <a:srgbClr val="008CD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7" name="Shape 207"/>
          <p:cNvSpPr txBox="1"/>
          <p:nvPr/>
        </p:nvSpPr>
        <p:spPr>
          <a:xfrm>
            <a:off x="260331" y="5577132"/>
            <a:ext cx="8784891" cy="762000"/>
          </a:xfrm>
          <a:prstGeom prst="rect">
            <a:avLst/>
          </a:prstGeom>
          <a:noFill/>
          <a:ln>
            <a:noFill/>
          </a:ln>
        </p:spPr>
        <p:txBody>
          <a:bodyPr lIns="91425" tIns="45700" rIns="91425" bIns="45700" anchor="t" anchorCtr="0">
            <a:noAutofit/>
          </a:bodyPr>
          <a:lstStyle/>
          <a:p>
            <a:pPr marL="0" marR="0" lvl="0" indent="0" algn="l" rtl="0">
              <a:lnSpc>
                <a:spcPct val="113333"/>
              </a:lnSpc>
              <a:spcBef>
                <a:spcPts val="0"/>
              </a:spcBef>
              <a:spcAft>
                <a:spcPts val="0"/>
              </a:spcAft>
              <a:buClr>
                <a:srgbClr val="FFFFFF"/>
              </a:buClr>
              <a:buSzPct val="25000"/>
              <a:buFont typeface="Avenir"/>
              <a:buNone/>
            </a:pPr>
            <a:r>
              <a:rPr lang="en-US" sz="5400" b="1" i="0" u="none" strike="noStrike" cap="none">
                <a:solidFill>
                  <a:srgbClr val="FFFFFF"/>
                </a:solidFill>
                <a:latin typeface="Avenir"/>
                <a:ea typeface="Avenir"/>
                <a:cs typeface="Avenir"/>
                <a:sym typeface="Avenir"/>
              </a:rPr>
              <a:t>SUCCESS STORIES</a:t>
            </a:r>
          </a:p>
        </p:txBody>
      </p:sp>
      <p:pic>
        <p:nvPicPr>
          <p:cNvPr id="208" name="Shape 208"/>
          <p:cNvPicPr preferRelativeResize="0"/>
          <p:nvPr/>
        </p:nvPicPr>
        <p:blipFill>
          <a:blip r:embed="rId3">
            <a:alphaModFix/>
          </a:blip>
          <a:stretch>
            <a:fillRect/>
          </a:stretch>
        </p:blipFill>
        <p:spPr>
          <a:xfrm>
            <a:off x="-32225" y="1789325"/>
            <a:ext cx="9240648" cy="1883550"/>
          </a:xfrm>
          <a:prstGeom prst="rect">
            <a:avLst/>
          </a:prstGeom>
          <a:noFill/>
          <a:ln>
            <a:noFill/>
          </a:ln>
        </p:spPr>
      </p:pic>
      <p:pic>
        <p:nvPicPr>
          <p:cNvPr id="209" name="Shape 209"/>
          <p:cNvPicPr preferRelativeResize="0"/>
          <p:nvPr/>
        </p:nvPicPr>
        <p:blipFill>
          <a:blip r:embed="rId4">
            <a:alphaModFix/>
          </a:blip>
          <a:stretch>
            <a:fillRect/>
          </a:stretch>
        </p:blipFill>
        <p:spPr>
          <a:xfrm>
            <a:off x="-64425" y="3597350"/>
            <a:ext cx="9240649" cy="1931224"/>
          </a:xfrm>
          <a:prstGeom prst="rect">
            <a:avLst/>
          </a:prstGeom>
          <a:noFill/>
          <a:ln>
            <a:noFill/>
          </a:ln>
        </p:spPr>
      </p:pic>
      <p:pic>
        <p:nvPicPr>
          <p:cNvPr id="210" name="Shape 210"/>
          <p:cNvPicPr preferRelativeResize="0"/>
          <p:nvPr/>
        </p:nvPicPr>
        <p:blipFill>
          <a:blip r:embed="rId5">
            <a:alphaModFix/>
          </a:blip>
          <a:stretch>
            <a:fillRect/>
          </a:stretch>
        </p:blipFill>
        <p:spPr>
          <a:xfrm>
            <a:off x="-32225" y="-94225"/>
            <a:ext cx="9208427" cy="1931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niversal Pitch Deck One Colours">
      <a:dk1>
        <a:srgbClr val="7F7F7F"/>
      </a:dk1>
      <a:lt1>
        <a:srgbClr val="FFFFFF"/>
      </a:lt1>
      <a:dk2>
        <a:srgbClr val="62BADF"/>
      </a:dk2>
      <a:lt2>
        <a:srgbClr val="EEECE1"/>
      </a:lt2>
      <a:accent1>
        <a:srgbClr val="DE4144"/>
      </a:accent1>
      <a:accent2>
        <a:srgbClr val="21475F"/>
      </a:accent2>
      <a:accent3>
        <a:srgbClr val="FD5A51"/>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niversal Pitch Deck One Colours">
      <a:dk1>
        <a:srgbClr val="7F7F7F"/>
      </a:dk1>
      <a:lt1>
        <a:srgbClr val="FFFFFF"/>
      </a:lt1>
      <a:dk2>
        <a:srgbClr val="62BADF"/>
      </a:dk2>
      <a:lt2>
        <a:srgbClr val="EEECE1"/>
      </a:lt2>
      <a:accent1>
        <a:srgbClr val="DE4144"/>
      </a:accent1>
      <a:accent2>
        <a:srgbClr val="21475F"/>
      </a:accent2>
      <a:accent3>
        <a:srgbClr val="FD5A51"/>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971</Words>
  <Application>Microsoft Office PowerPoint</Application>
  <PresentationFormat>On-screen Show (4:3)</PresentationFormat>
  <Paragraphs>210</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Avenir</vt:lpstr>
      <vt:lpstr>Calibri</vt:lpstr>
      <vt:lpstr>Office Theme</vt:lpstr>
      <vt:lpstr>Office Theme</vt:lpstr>
      <vt:lpstr>PowerPoint Presentation</vt:lpstr>
      <vt:lpstr>Mobile Technology for All Abilities</vt:lpstr>
      <vt:lpstr>PowerPoint Presentation</vt:lpstr>
      <vt:lpstr>MISSION</vt:lpstr>
      <vt:lpstr> WWW.BRIDGINGAPPS.ORG</vt:lpstr>
      <vt:lpstr>PowerPoint Presentation</vt:lpstr>
      <vt:lpstr>PowerPoint Presentation</vt:lpstr>
      <vt:lpstr>PowerPoint Presentation</vt:lpstr>
      <vt:lpstr>PowerPoint Presentation</vt:lpstr>
      <vt:lpstr>ONLINE IMPACT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Cristen Reat</dc:creator>
  <cp:lastModifiedBy>Stamps, Adeleke - HHD</cp:lastModifiedBy>
  <cp:revision>21</cp:revision>
  <dcterms:modified xsi:type="dcterms:W3CDTF">2018-03-23T20:33:37Z</dcterms:modified>
</cp:coreProperties>
</file>